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88" r:id="rId4"/>
  </p:sldMasterIdLst>
  <p:notesMasterIdLst>
    <p:notesMasterId r:id="rId40"/>
  </p:notesMasterIdLst>
  <p:handoutMasterIdLst>
    <p:handoutMasterId r:id="rId41"/>
  </p:handoutMasterIdLst>
  <p:sldIdLst>
    <p:sldId id="452" r:id="rId5"/>
    <p:sldId id="454" r:id="rId6"/>
    <p:sldId id="455" r:id="rId7"/>
    <p:sldId id="456" r:id="rId8"/>
    <p:sldId id="457" r:id="rId9"/>
    <p:sldId id="458" r:id="rId10"/>
    <p:sldId id="459" r:id="rId11"/>
    <p:sldId id="460" r:id="rId12"/>
    <p:sldId id="461" r:id="rId13"/>
    <p:sldId id="462" r:id="rId14"/>
    <p:sldId id="463" r:id="rId15"/>
    <p:sldId id="464" r:id="rId16"/>
    <p:sldId id="465" r:id="rId17"/>
    <p:sldId id="466" r:id="rId18"/>
    <p:sldId id="467" r:id="rId19"/>
    <p:sldId id="468" r:id="rId20"/>
    <p:sldId id="469" r:id="rId21"/>
    <p:sldId id="470" r:id="rId22"/>
    <p:sldId id="471" r:id="rId23"/>
    <p:sldId id="472" r:id="rId24"/>
    <p:sldId id="474" r:id="rId25"/>
    <p:sldId id="473" r:id="rId26"/>
    <p:sldId id="475" r:id="rId27"/>
    <p:sldId id="476" r:id="rId28"/>
    <p:sldId id="477" r:id="rId29"/>
    <p:sldId id="478" r:id="rId30"/>
    <p:sldId id="479" r:id="rId31"/>
    <p:sldId id="480" r:id="rId32"/>
    <p:sldId id="481" r:id="rId33"/>
    <p:sldId id="482" r:id="rId34"/>
    <p:sldId id="483" r:id="rId35"/>
    <p:sldId id="484" r:id="rId36"/>
    <p:sldId id="485" r:id="rId37"/>
    <p:sldId id="486" r:id="rId38"/>
    <p:sldId id="487" r:id="rId39"/>
  </p:sldIdLst>
  <p:sldSz cx="9144000" cy="6858000" type="screen4x3"/>
  <p:notesSz cx="6858000" cy="9199563"/>
  <p:custDataLst>
    <p:tags r:id="rId42"/>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403">
          <p15:clr>
            <a:srgbClr val="A4A3A4"/>
          </p15:clr>
        </p15:guide>
        <p15:guide id="2" pos="2880">
          <p15:clr>
            <a:srgbClr val="A4A3A4"/>
          </p15:clr>
        </p15:guide>
        <p15:guide id="3" pos="273">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1974CF"/>
    <a:srgbClr val="1B7EE1"/>
    <a:srgbClr val="1973CD"/>
    <a:srgbClr val="1666B6"/>
    <a:srgbClr val="0C66C0"/>
    <a:srgbClr val="0066CC"/>
    <a:srgbClr val="0099FF"/>
    <a:srgbClr val="186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6C513-7AAF-9225-638C-8DB27DDD465F}" v="93" dt="2023-08-31T00:59:16.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autoAdjust="0"/>
    <p:restoredTop sz="95509" autoAdjust="0"/>
  </p:normalViewPr>
  <p:slideViewPr>
    <p:cSldViewPr snapToGrid="0">
      <p:cViewPr varScale="1">
        <p:scale>
          <a:sx n="88" d="100"/>
          <a:sy n="88" d="100"/>
        </p:scale>
        <p:origin x="-1068" y="-96"/>
      </p:cViewPr>
      <p:guideLst>
        <p:guide orient="horz" pos="2403"/>
        <p:guide pos="2880"/>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152" y="-90"/>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Kathy" userId="S::kjohnson@gwinnetttech.edu::bc454295-a45c-4866-b0f4-dd150e906dc9" providerId="AD" clId="Web-{C126C513-7AAF-9225-638C-8DB27DDD465F}"/>
    <pc:docChg chg="modSld sldOrd">
      <pc:chgData name="Johnson, Kathy" userId="S::kjohnson@gwinnetttech.edu::bc454295-a45c-4866-b0f4-dd150e906dc9" providerId="AD" clId="Web-{C126C513-7AAF-9225-638C-8DB27DDD465F}" dt="2023-08-31T00:59:16.088" v="87"/>
      <pc:docMkLst>
        <pc:docMk/>
      </pc:docMkLst>
      <pc:sldChg chg="modSp">
        <pc:chgData name="Johnson, Kathy" userId="S::kjohnson@gwinnetttech.edu::bc454295-a45c-4866-b0f4-dd150e906dc9" providerId="AD" clId="Web-{C126C513-7AAF-9225-638C-8DB27DDD465F}" dt="2023-08-30T22:52:53.119" v="0" actId="1076"/>
        <pc:sldMkLst>
          <pc:docMk/>
          <pc:sldMk cId="0" sldId="455"/>
        </pc:sldMkLst>
        <pc:spChg chg="mod">
          <ac:chgData name="Johnson, Kathy" userId="S::kjohnson@gwinnetttech.edu::bc454295-a45c-4866-b0f4-dd150e906dc9" providerId="AD" clId="Web-{C126C513-7AAF-9225-638C-8DB27DDD465F}" dt="2023-08-30T22:52:53.119" v="0" actId="1076"/>
          <ac:spMkLst>
            <pc:docMk/>
            <pc:sldMk cId="0" sldId="455"/>
            <ac:spMk id="27" creationId="{00000000-0000-0000-0000-000000000000}"/>
          </ac:spMkLst>
        </pc:spChg>
      </pc:sldChg>
      <pc:sldChg chg="modSp">
        <pc:chgData name="Johnson, Kathy" userId="S::kjohnson@gwinnetttech.edu::bc454295-a45c-4866-b0f4-dd150e906dc9" providerId="AD" clId="Web-{C126C513-7AAF-9225-638C-8DB27DDD465F}" dt="2023-08-30T23:30:38.166" v="3" actId="1076"/>
        <pc:sldMkLst>
          <pc:docMk/>
          <pc:sldMk cId="3550628880" sldId="456"/>
        </pc:sldMkLst>
        <pc:spChg chg="mod">
          <ac:chgData name="Johnson, Kathy" userId="S::kjohnson@gwinnetttech.edu::bc454295-a45c-4866-b0f4-dd150e906dc9" providerId="AD" clId="Web-{C126C513-7AAF-9225-638C-8DB27DDD465F}" dt="2023-08-30T23:30:38.166" v="3" actId="1076"/>
          <ac:spMkLst>
            <pc:docMk/>
            <pc:sldMk cId="3550628880" sldId="456"/>
            <ac:spMk id="27" creationId="{00000000-0000-0000-0000-000000000000}"/>
          </ac:spMkLst>
        </pc:spChg>
      </pc:sldChg>
      <pc:sldChg chg="modSp">
        <pc:chgData name="Johnson, Kathy" userId="S::kjohnson@gwinnetttech.edu::bc454295-a45c-4866-b0f4-dd150e906dc9" providerId="AD" clId="Web-{C126C513-7AAF-9225-638C-8DB27DDD465F}" dt="2023-08-30T23:38:19.992" v="8" actId="1076"/>
        <pc:sldMkLst>
          <pc:docMk/>
          <pc:sldMk cId="0" sldId="457"/>
        </pc:sldMkLst>
        <pc:spChg chg="mod">
          <ac:chgData name="Johnson, Kathy" userId="S::kjohnson@gwinnetttech.edu::bc454295-a45c-4866-b0f4-dd150e906dc9" providerId="AD" clId="Web-{C126C513-7AAF-9225-638C-8DB27DDD465F}" dt="2023-08-30T23:38:19.992" v="8" actId="1076"/>
          <ac:spMkLst>
            <pc:docMk/>
            <pc:sldMk cId="0" sldId="457"/>
            <ac:spMk id="39" creationId="{00000000-0000-0000-0000-000000000000}"/>
          </ac:spMkLst>
        </pc:spChg>
        <pc:picChg chg="mod">
          <ac:chgData name="Johnson, Kathy" userId="S::kjohnson@gwinnetttech.edu::bc454295-a45c-4866-b0f4-dd150e906dc9" providerId="AD" clId="Web-{C126C513-7AAF-9225-638C-8DB27DDD465F}" dt="2023-08-30T23:35:18.393" v="5" actId="1076"/>
          <ac:picMkLst>
            <pc:docMk/>
            <pc:sldMk cId="0" sldId="457"/>
            <ac:picMk id="1026" creationId="{00000000-0000-0000-0000-000000000000}"/>
          </ac:picMkLst>
        </pc:picChg>
      </pc:sldChg>
      <pc:sldChg chg="modSp">
        <pc:chgData name="Johnson, Kathy" userId="S::kjohnson@gwinnetttech.edu::bc454295-a45c-4866-b0f4-dd150e906dc9" providerId="AD" clId="Web-{C126C513-7AAF-9225-638C-8DB27DDD465F}" dt="2023-08-30T23:39:17.556" v="9" actId="1076"/>
        <pc:sldMkLst>
          <pc:docMk/>
          <pc:sldMk cId="0" sldId="458"/>
        </pc:sldMkLst>
        <pc:spChg chg="mod">
          <ac:chgData name="Johnson, Kathy" userId="S::kjohnson@gwinnetttech.edu::bc454295-a45c-4866-b0f4-dd150e906dc9" providerId="AD" clId="Web-{C126C513-7AAF-9225-638C-8DB27DDD465F}" dt="2023-08-30T23:39:17.556" v="9" actId="1076"/>
          <ac:spMkLst>
            <pc:docMk/>
            <pc:sldMk cId="0" sldId="458"/>
            <ac:spMk id="45" creationId="{00000000-0000-0000-0000-000000000000}"/>
          </ac:spMkLst>
        </pc:spChg>
      </pc:sldChg>
      <pc:sldChg chg="modSp">
        <pc:chgData name="Johnson, Kathy" userId="S::kjohnson@gwinnetttech.edu::bc454295-a45c-4866-b0f4-dd150e906dc9" providerId="AD" clId="Web-{C126C513-7AAF-9225-638C-8DB27DDD465F}" dt="2023-08-30T23:45:11.456" v="10" actId="1076"/>
        <pc:sldMkLst>
          <pc:docMk/>
          <pc:sldMk cId="0" sldId="459"/>
        </pc:sldMkLst>
        <pc:spChg chg="mod">
          <ac:chgData name="Johnson, Kathy" userId="S::kjohnson@gwinnetttech.edu::bc454295-a45c-4866-b0f4-dd150e906dc9" providerId="AD" clId="Web-{C126C513-7AAF-9225-638C-8DB27DDD465F}" dt="2023-08-30T23:45:11.456" v="10" actId="1076"/>
          <ac:spMkLst>
            <pc:docMk/>
            <pc:sldMk cId="0" sldId="459"/>
            <ac:spMk id="51" creationId="{00000000-0000-0000-0000-000000000000}"/>
          </ac:spMkLst>
        </pc:spChg>
      </pc:sldChg>
      <pc:sldChg chg="modSp">
        <pc:chgData name="Johnson, Kathy" userId="S::kjohnson@gwinnetttech.edu::bc454295-a45c-4866-b0f4-dd150e906dc9" providerId="AD" clId="Web-{C126C513-7AAF-9225-638C-8DB27DDD465F}" dt="2023-08-30T23:47:56.711" v="11" actId="1076"/>
        <pc:sldMkLst>
          <pc:docMk/>
          <pc:sldMk cId="0" sldId="460"/>
        </pc:sldMkLst>
        <pc:spChg chg="mod">
          <ac:chgData name="Johnson, Kathy" userId="S::kjohnson@gwinnetttech.edu::bc454295-a45c-4866-b0f4-dd150e906dc9" providerId="AD" clId="Web-{C126C513-7AAF-9225-638C-8DB27DDD465F}" dt="2023-08-30T23:47:56.711" v="11" actId="1076"/>
          <ac:spMkLst>
            <pc:docMk/>
            <pc:sldMk cId="0" sldId="460"/>
            <ac:spMk id="57" creationId="{00000000-0000-0000-0000-000000000000}"/>
          </ac:spMkLst>
        </pc:spChg>
      </pc:sldChg>
      <pc:sldChg chg="modSp">
        <pc:chgData name="Johnson, Kathy" userId="S::kjohnson@gwinnetttech.edu::bc454295-a45c-4866-b0f4-dd150e906dc9" providerId="AD" clId="Web-{C126C513-7AAF-9225-638C-8DB27DDD465F}" dt="2023-08-30T23:51:27.817" v="13" actId="1076"/>
        <pc:sldMkLst>
          <pc:docMk/>
          <pc:sldMk cId="1348315136" sldId="461"/>
        </pc:sldMkLst>
        <pc:spChg chg="mod">
          <ac:chgData name="Johnson, Kathy" userId="S::kjohnson@gwinnetttech.edu::bc454295-a45c-4866-b0f4-dd150e906dc9" providerId="AD" clId="Web-{C126C513-7AAF-9225-638C-8DB27DDD465F}" dt="2023-08-30T23:51:27.817" v="13" actId="1076"/>
          <ac:spMkLst>
            <pc:docMk/>
            <pc:sldMk cId="1348315136" sldId="461"/>
            <ac:spMk id="57" creationId="{00000000-0000-0000-0000-000000000000}"/>
          </ac:spMkLst>
        </pc:spChg>
        <pc:picChg chg="mod">
          <ac:chgData name="Johnson, Kathy" userId="S::kjohnson@gwinnetttech.edu::bc454295-a45c-4866-b0f4-dd150e906dc9" providerId="AD" clId="Web-{C126C513-7AAF-9225-638C-8DB27DDD465F}" dt="2023-08-30T23:51:23.535" v="12" actId="1076"/>
          <ac:picMkLst>
            <pc:docMk/>
            <pc:sldMk cId="1348315136" sldId="461"/>
            <ac:picMk id="3074" creationId="{00000000-0000-0000-0000-000000000000}"/>
          </ac:picMkLst>
        </pc:picChg>
      </pc:sldChg>
      <pc:sldChg chg="modSp">
        <pc:chgData name="Johnson, Kathy" userId="S::kjohnson@gwinnetttech.edu::bc454295-a45c-4866-b0f4-dd150e906dc9" providerId="AD" clId="Web-{C126C513-7AAF-9225-638C-8DB27DDD465F}" dt="2023-08-30T23:53:12.241" v="14" actId="1076"/>
        <pc:sldMkLst>
          <pc:docMk/>
          <pc:sldMk cId="3230658818" sldId="462"/>
        </pc:sldMkLst>
        <pc:picChg chg="mod">
          <ac:chgData name="Johnson, Kathy" userId="S::kjohnson@gwinnetttech.edu::bc454295-a45c-4866-b0f4-dd150e906dc9" providerId="AD" clId="Web-{C126C513-7AAF-9225-638C-8DB27DDD465F}" dt="2023-08-30T23:53:12.241" v="14" actId="1076"/>
          <ac:picMkLst>
            <pc:docMk/>
            <pc:sldMk cId="3230658818" sldId="462"/>
            <ac:picMk id="4098" creationId="{00000000-0000-0000-0000-000000000000}"/>
          </ac:picMkLst>
        </pc:picChg>
      </pc:sldChg>
      <pc:sldChg chg="modSp">
        <pc:chgData name="Johnson, Kathy" userId="S::kjohnson@gwinnetttech.edu::bc454295-a45c-4866-b0f4-dd150e906dc9" providerId="AD" clId="Web-{C126C513-7AAF-9225-638C-8DB27DDD465F}" dt="2023-08-30T23:54:19.978" v="25" actId="20577"/>
        <pc:sldMkLst>
          <pc:docMk/>
          <pc:sldMk cId="342758027" sldId="463"/>
        </pc:sldMkLst>
        <pc:spChg chg="mod">
          <ac:chgData name="Johnson, Kathy" userId="S::kjohnson@gwinnetttech.edu::bc454295-a45c-4866-b0f4-dd150e906dc9" providerId="AD" clId="Web-{C126C513-7AAF-9225-638C-8DB27DDD465F}" dt="2023-08-30T23:54:19.978" v="25" actId="20577"/>
          <ac:spMkLst>
            <pc:docMk/>
            <pc:sldMk cId="342758027" sldId="463"/>
            <ac:spMk id="10" creationId="{00000000-0000-0000-0000-000000000000}"/>
          </ac:spMkLst>
        </pc:spChg>
      </pc:sldChg>
      <pc:sldChg chg="modSp">
        <pc:chgData name="Johnson, Kathy" userId="S::kjohnson@gwinnetttech.edu::bc454295-a45c-4866-b0f4-dd150e906dc9" providerId="AD" clId="Web-{C126C513-7AAF-9225-638C-8DB27DDD465F}" dt="2023-08-30T23:55:38.652" v="28" actId="20577"/>
        <pc:sldMkLst>
          <pc:docMk/>
          <pc:sldMk cId="623760486" sldId="464"/>
        </pc:sldMkLst>
        <pc:spChg chg="mod">
          <ac:chgData name="Johnson, Kathy" userId="S::kjohnson@gwinnetttech.edu::bc454295-a45c-4866-b0f4-dd150e906dc9" providerId="AD" clId="Web-{C126C513-7AAF-9225-638C-8DB27DDD465F}" dt="2023-08-30T23:55:38.652" v="28" actId="20577"/>
          <ac:spMkLst>
            <pc:docMk/>
            <pc:sldMk cId="623760486" sldId="464"/>
            <ac:spMk id="10" creationId="{00000000-0000-0000-0000-000000000000}"/>
          </ac:spMkLst>
        </pc:spChg>
        <pc:picChg chg="mod">
          <ac:chgData name="Johnson, Kathy" userId="S::kjohnson@gwinnetttech.edu::bc454295-a45c-4866-b0f4-dd150e906dc9" providerId="AD" clId="Web-{C126C513-7AAF-9225-638C-8DB27DDD465F}" dt="2023-08-30T23:55:24.886" v="26" actId="14100"/>
          <ac:picMkLst>
            <pc:docMk/>
            <pc:sldMk cId="623760486" sldId="464"/>
            <ac:picMk id="6146" creationId="{00000000-0000-0000-0000-000000000000}"/>
          </ac:picMkLst>
        </pc:picChg>
      </pc:sldChg>
      <pc:sldChg chg="modSp">
        <pc:chgData name="Johnson, Kathy" userId="S::kjohnson@gwinnetttech.edu::bc454295-a45c-4866-b0f4-dd150e906dc9" providerId="AD" clId="Web-{C126C513-7AAF-9225-638C-8DB27DDD465F}" dt="2023-08-31T00:08:18.409" v="37" actId="20577"/>
        <pc:sldMkLst>
          <pc:docMk/>
          <pc:sldMk cId="3829755346" sldId="466"/>
        </pc:sldMkLst>
        <pc:spChg chg="mod">
          <ac:chgData name="Johnson, Kathy" userId="S::kjohnson@gwinnetttech.edu::bc454295-a45c-4866-b0f4-dd150e906dc9" providerId="AD" clId="Web-{C126C513-7AAF-9225-638C-8DB27DDD465F}" dt="2023-08-31T00:08:18.409" v="37" actId="20577"/>
          <ac:spMkLst>
            <pc:docMk/>
            <pc:sldMk cId="3829755346" sldId="466"/>
            <ac:spMk id="63" creationId="{00000000-0000-0000-0000-000000000000}"/>
          </ac:spMkLst>
        </pc:spChg>
        <pc:picChg chg="mod">
          <ac:chgData name="Johnson, Kathy" userId="S::kjohnson@gwinnetttech.edu::bc454295-a45c-4866-b0f4-dd150e906dc9" providerId="AD" clId="Web-{C126C513-7AAF-9225-638C-8DB27DDD465F}" dt="2023-08-31T00:00:45.738" v="32" actId="1076"/>
          <ac:picMkLst>
            <pc:docMk/>
            <pc:sldMk cId="3829755346" sldId="466"/>
            <ac:picMk id="7170" creationId="{00000000-0000-0000-0000-000000000000}"/>
          </ac:picMkLst>
        </pc:picChg>
      </pc:sldChg>
      <pc:sldChg chg="modSp">
        <pc:chgData name="Johnson, Kathy" userId="S::kjohnson@gwinnetttech.edu::bc454295-a45c-4866-b0f4-dd150e906dc9" providerId="AD" clId="Web-{C126C513-7AAF-9225-638C-8DB27DDD465F}" dt="2023-08-31T00:08:30.753" v="39" actId="1076"/>
        <pc:sldMkLst>
          <pc:docMk/>
          <pc:sldMk cId="1930777273" sldId="467"/>
        </pc:sldMkLst>
        <pc:spChg chg="mod">
          <ac:chgData name="Johnson, Kathy" userId="S::kjohnson@gwinnetttech.edu::bc454295-a45c-4866-b0f4-dd150e906dc9" providerId="AD" clId="Web-{C126C513-7AAF-9225-638C-8DB27DDD465F}" dt="2023-08-31T00:08:30.753" v="39" actId="1076"/>
          <ac:spMkLst>
            <pc:docMk/>
            <pc:sldMk cId="1930777273" sldId="467"/>
            <ac:spMk id="63" creationId="{00000000-0000-0000-0000-000000000000}"/>
          </ac:spMkLst>
        </pc:spChg>
        <pc:picChg chg="mod">
          <ac:chgData name="Johnson, Kathy" userId="S::kjohnson@gwinnetttech.edu::bc454295-a45c-4866-b0f4-dd150e906dc9" providerId="AD" clId="Web-{C126C513-7AAF-9225-638C-8DB27DDD465F}" dt="2023-08-31T00:08:26.613" v="38" actId="1076"/>
          <ac:picMkLst>
            <pc:docMk/>
            <pc:sldMk cId="1930777273" sldId="467"/>
            <ac:picMk id="8194" creationId="{00000000-0000-0000-0000-000000000000}"/>
          </ac:picMkLst>
        </pc:picChg>
      </pc:sldChg>
      <pc:sldChg chg="modSp">
        <pc:chgData name="Johnson, Kathy" userId="S::kjohnson@gwinnetttech.edu::bc454295-a45c-4866-b0f4-dd150e906dc9" providerId="AD" clId="Web-{C126C513-7AAF-9225-638C-8DB27DDD465F}" dt="2023-08-31T00:08:52.973" v="40" actId="1076"/>
        <pc:sldMkLst>
          <pc:docMk/>
          <pc:sldMk cId="3003841330" sldId="468"/>
        </pc:sldMkLst>
        <pc:spChg chg="mod">
          <ac:chgData name="Johnson, Kathy" userId="S::kjohnson@gwinnetttech.edu::bc454295-a45c-4866-b0f4-dd150e906dc9" providerId="AD" clId="Web-{C126C513-7AAF-9225-638C-8DB27DDD465F}" dt="2023-08-31T00:08:52.973" v="40" actId="1076"/>
          <ac:spMkLst>
            <pc:docMk/>
            <pc:sldMk cId="3003841330" sldId="468"/>
            <ac:spMk id="63" creationId="{00000000-0000-0000-0000-000000000000}"/>
          </ac:spMkLst>
        </pc:spChg>
      </pc:sldChg>
      <pc:sldChg chg="modSp">
        <pc:chgData name="Johnson, Kathy" userId="S::kjohnson@gwinnetttech.edu::bc454295-a45c-4866-b0f4-dd150e906dc9" providerId="AD" clId="Web-{C126C513-7AAF-9225-638C-8DB27DDD465F}" dt="2023-08-31T00:13:26.855" v="51" actId="20577"/>
        <pc:sldMkLst>
          <pc:docMk/>
          <pc:sldMk cId="0" sldId="469"/>
        </pc:sldMkLst>
        <pc:spChg chg="mod">
          <ac:chgData name="Johnson, Kathy" userId="S::kjohnson@gwinnetttech.edu::bc454295-a45c-4866-b0f4-dd150e906dc9" providerId="AD" clId="Web-{C126C513-7AAF-9225-638C-8DB27DDD465F}" dt="2023-08-31T00:13:26.855" v="51" actId="20577"/>
          <ac:spMkLst>
            <pc:docMk/>
            <pc:sldMk cId="0" sldId="469"/>
            <ac:spMk id="69" creationId="{00000000-0000-0000-0000-000000000000}"/>
          </ac:spMkLst>
        </pc:spChg>
      </pc:sldChg>
      <pc:sldChg chg="modSp">
        <pc:chgData name="Johnson, Kathy" userId="S::kjohnson@gwinnetttech.edu::bc454295-a45c-4866-b0f4-dd150e906dc9" providerId="AD" clId="Web-{C126C513-7AAF-9225-638C-8DB27DDD465F}" dt="2023-08-31T00:13:35.434" v="52" actId="1076"/>
        <pc:sldMkLst>
          <pc:docMk/>
          <pc:sldMk cId="0" sldId="470"/>
        </pc:sldMkLst>
        <pc:spChg chg="mod">
          <ac:chgData name="Johnson, Kathy" userId="S::kjohnson@gwinnetttech.edu::bc454295-a45c-4866-b0f4-dd150e906dc9" providerId="AD" clId="Web-{C126C513-7AAF-9225-638C-8DB27DDD465F}" dt="2023-08-31T00:13:35.434" v="52" actId="1076"/>
          <ac:spMkLst>
            <pc:docMk/>
            <pc:sldMk cId="0" sldId="470"/>
            <ac:spMk id="75" creationId="{00000000-0000-0000-0000-000000000000}"/>
          </ac:spMkLst>
        </pc:spChg>
      </pc:sldChg>
      <pc:sldChg chg="modSp">
        <pc:chgData name="Johnson, Kathy" userId="S::kjohnson@gwinnetttech.edu::bc454295-a45c-4866-b0f4-dd150e906dc9" providerId="AD" clId="Web-{C126C513-7AAF-9225-638C-8DB27DDD465F}" dt="2023-08-31T00:18:09.379" v="53" actId="1076"/>
        <pc:sldMkLst>
          <pc:docMk/>
          <pc:sldMk cId="1028197442" sldId="471"/>
        </pc:sldMkLst>
        <pc:spChg chg="mod">
          <ac:chgData name="Johnson, Kathy" userId="S::kjohnson@gwinnetttech.edu::bc454295-a45c-4866-b0f4-dd150e906dc9" providerId="AD" clId="Web-{C126C513-7AAF-9225-638C-8DB27DDD465F}" dt="2023-08-31T00:18:09.379" v="53" actId="1076"/>
          <ac:spMkLst>
            <pc:docMk/>
            <pc:sldMk cId="1028197442" sldId="471"/>
            <ac:spMk id="75" creationId="{00000000-0000-0000-0000-000000000000}"/>
          </ac:spMkLst>
        </pc:spChg>
      </pc:sldChg>
      <pc:sldChg chg="modSp">
        <pc:chgData name="Johnson, Kathy" userId="S::kjohnson@gwinnetttech.edu::bc454295-a45c-4866-b0f4-dd150e906dc9" providerId="AD" clId="Web-{C126C513-7AAF-9225-638C-8DB27DDD465F}" dt="2023-08-31T00:23:45.904" v="58" actId="1076"/>
        <pc:sldMkLst>
          <pc:docMk/>
          <pc:sldMk cId="3132444582" sldId="472"/>
        </pc:sldMkLst>
        <pc:spChg chg="mod">
          <ac:chgData name="Johnson, Kathy" userId="S::kjohnson@gwinnetttech.edu::bc454295-a45c-4866-b0f4-dd150e906dc9" providerId="AD" clId="Web-{C126C513-7AAF-9225-638C-8DB27DDD465F}" dt="2023-08-31T00:23:37.763" v="57" actId="20577"/>
          <ac:spMkLst>
            <pc:docMk/>
            <pc:sldMk cId="3132444582" sldId="472"/>
            <ac:spMk id="75" creationId="{00000000-0000-0000-0000-000000000000}"/>
          </ac:spMkLst>
        </pc:spChg>
        <pc:picChg chg="mod">
          <ac:chgData name="Johnson, Kathy" userId="S::kjohnson@gwinnetttech.edu::bc454295-a45c-4866-b0f4-dd150e906dc9" providerId="AD" clId="Web-{C126C513-7AAF-9225-638C-8DB27DDD465F}" dt="2023-08-31T00:23:45.904" v="58" actId="1076"/>
          <ac:picMkLst>
            <pc:docMk/>
            <pc:sldMk cId="3132444582" sldId="472"/>
            <ac:picMk id="9218" creationId="{00000000-0000-0000-0000-000000000000}"/>
          </ac:picMkLst>
        </pc:picChg>
      </pc:sldChg>
      <pc:sldChg chg="modSp ord">
        <pc:chgData name="Johnson, Kathy" userId="S::kjohnson@gwinnetttech.edu::bc454295-a45c-4866-b0f4-dd150e906dc9" providerId="AD" clId="Web-{C126C513-7AAF-9225-638C-8DB27DDD465F}" dt="2023-08-31T00:59:16.088" v="87"/>
        <pc:sldMkLst>
          <pc:docMk/>
          <pc:sldMk cId="0" sldId="473"/>
        </pc:sldMkLst>
        <pc:spChg chg="mod">
          <ac:chgData name="Johnson, Kathy" userId="S::kjohnson@gwinnetttech.edu::bc454295-a45c-4866-b0f4-dd150e906dc9" providerId="AD" clId="Web-{C126C513-7AAF-9225-638C-8DB27DDD465F}" dt="2023-08-31T00:23:56.451" v="59" actId="1076"/>
          <ac:spMkLst>
            <pc:docMk/>
            <pc:sldMk cId="0" sldId="473"/>
            <ac:spMk id="81" creationId="{00000000-0000-0000-0000-000000000000}"/>
          </ac:spMkLst>
        </pc:spChg>
        <pc:picChg chg="mod">
          <ac:chgData name="Johnson, Kathy" userId="S::kjohnson@gwinnetttech.edu::bc454295-a45c-4866-b0f4-dd150e906dc9" providerId="AD" clId="Web-{C126C513-7AAF-9225-638C-8DB27DDD465F}" dt="2023-08-31T00:24:02.641" v="60" actId="1076"/>
          <ac:picMkLst>
            <pc:docMk/>
            <pc:sldMk cId="0" sldId="473"/>
            <ac:picMk id="10243" creationId="{00000000-0000-0000-0000-000000000000}"/>
          </ac:picMkLst>
        </pc:picChg>
      </pc:sldChg>
      <pc:sldChg chg="modSp">
        <pc:chgData name="Johnson, Kathy" userId="S::kjohnson@gwinnetttech.edu::bc454295-a45c-4866-b0f4-dd150e906dc9" providerId="AD" clId="Web-{C126C513-7AAF-9225-638C-8DB27DDD465F}" dt="2023-08-31T00:28:33.021" v="61" actId="1076"/>
        <pc:sldMkLst>
          <pc:docMk/>
          <pc:sldMk cId="0" sldId="474"/>
        </pc:sldMkLst>
        <pc:spChg chg="mod">
          <ac:chgData name="Johnson, Kathy" userId="S::kjohnson@gwinnetttech.edu::bc454295-a45c-4866-b0f4-dd150e906dc9" providerId="AD" clId="Web-{C126C513-7AAF-9225-638C-8DB27DDD465F}" dt="2023-08-31T00:28:33.021" v="61" actId="1076"/>
          <ac:spMkLst>
            <pc:docMk/>
            <pc:sldMk cId="0" sldId="474"/>
            <ac:spMk id="87" creationId="{00000000-0000-0000-0000-000000000000}"/>
          </ac:spMkLst>
        </pc:spChg>
      </pc:sldChg>
      <pc:sldChg chg="modSp">
        <pc:chgData name="Johnson, Kathy" userId="S::kjohnson@gwinnetttech.edu::bc454295-a45c-4866-b0f4-dd150e906dc9" providerId="AD" clId="Web-{C126C513-7AAF-9225-638C-8DB27DDD465F}" dt="2023-08-31T00:38:13.459" v="64" actId="1076"/>
        <pc:sldMkLst>
          <pc:docMk/>
          <pc:sldMk cId="0" sldId="475"/>
        </pc:sldMkLst>
        <pc:spChg chg="mod">
          <ac:chgData name="Johnson, Kathy" userId="S::kjohnson@gwinnetttech.edu::bc454295-a45c-4866-b0f4-dd150e906dc9" providerId="AD" clId="Web-{C126C513-7AAF-9225-638C-8DB27DDD465F}" dt="2023-08-31T00:38:13.459" v="64" actId="1076"/>
          <ac:spMkLst>
            <pc:docMk/>
            <pc:sldMk cId="0" sldId="475"/>
            <ac:spMk id="93" creationId="{00000000-0000-0000-0000-000000000000}"/>
          </ac:spMkLst>
        </pc:spChg>
      </pc:sldChg>
      <pc:sldChg chg="modSp">
        <pc:chgData name="Johnson, Kathy" userId="S::kjohnson@gwinnetttech.edu::bc454295-a45c-4866-b0f4-dd150e906dc9" providerId="AD" clId="Web-{C126C513-7AAF-9225-638C-8DB27DDD465F}" dt="2023-08-31T00:46:53.849" v="66" actId="14100"/>
        <pc:sldMkLst>
          <pc:docMk/>
          <pc:sldMk cId="1762676871" sldId="477"/>
        </pc:sldMkLst>
        <pc:spChg chg="mod">
          <ac:chgData name="Johnson, Kathy" userId="S::kjohnson@gwinnetttech.edu::bc454295-a45c-4866-b0f4-dd150e906dc9" providerId="AD" clId="Web-{C126C513-7AAF-9225-638C-8DB27DDD465F}" dt="2023-08-31T00:46:44.724" v="65" actId="1076"/>
          <ac:spMkLst>
            <pc:docMk/>
            <pc:sldMk cId="1762676871" sldId="477"/>
            <ac:spMk id="6" creationId="{3CBE8C76-7468-4A3A-B696-086AEF4420C4}"/>
          </ac:spMkLst>
        </pc:spChg>
        <pc:picChg chg="mod">
          <ac:chgData name="Johnson, Kathy" userId="S::kjohnson@gwinnetttech.edu::bc454295-a45c-4866-b0f4-dd150e906dc9" providerId="AD" clId="Web-{C126C513-7AAF-9225-638C-8DB27DDD465F}" dt="2023-08-31T00:46:53.849" v="66" actId="14100"/>
          <ac:picMkLst>
            <pc:docMk/>
            <pc:sldMk cId="1762676871" sldId="477"/>
            <ac:picMk id="11266" creationId="{00000000-0000-0000-0000-000000000000}"/>
          </ac:picMkLst>
        </pc:picChg>
      </pc:sldChg>
      <pc:sldChg chg="modSp">
        <pc:chgData name="Johnson, Kathy" userId="S::kjohnson@gwinnetttech.edu::bc454295-a45c-4866-b0f4-dd150e906dc9" providerId="AD" clId="Web-{C126C513-7AAF-9225-638C-8DB27DDD465F}" dt="2023-08-31T00:47:01.083" v="67" actId="1076"/>
        <pc:sldMkLst>
          <pc:docMk/>
          <pc:sldMk cId="0" sldId="478"/>
        </pc:sldMkLst>
        <pc:picChg chg="mod">
          <ac:chgData name="Johnson, Kathy" userId="S::kjohnson@gwinnetttech.edu::bc454295-a45c-4866-b0f4-dd150e906dc9" providerId="AD" clId="Web-{C126C513-7AAF-9225-638C-8DB27DDD465F}" dt="2023-08-31T00:47:01.083" v="67" actId="1076"/>
          <ac:picMkLst>
            <pc:docMk/>
            <pc:sldMk cId="0" sldId="478"/>
            <ac:picMk id="12291" creationId="{00000000-0000-0000-0000-000000000000}"/>
          </ac:picMkLst>
        </pc:picChg>
      </pc:sldChg>
      <pc:sldChg chg="modSp">
        <pc:chgData name="Johnson, Kathy" userId="S::kjohnson@gwinnetttech.edu::bc454295-a45c-4866-b0f4-dd150e906dc9" providerId="AD" clId="Web-{C126C513-7AAF-9225-638C-8DB27DDD465F}" dt="2023-08-31T00:47:23.756" v="68" actId="1076"/>
        <pc:sldMkLst>
          <pc:docMk/>
          <pc:sldMk cId="0" sldId="479"/>
        </pc:sldMkLst>
        <pc:spChg chg="mod">
          <ac:chgData name="Johnson, Kathy" userId="S::kjohnson@gwinnetttech.edu::bc454295-a45c-4866-b0f4-dd150e906dc9" providerId="AD" clId="Web-{C126C513-7AAF-9225-638C-8DB27DDD465F}" dt="2023-08-31T00:47:23.756" v="68" actId="1076"/>
          <ac:spMkLst>
            <pc:docMk/>
            <pc:sldMk cId="0" sldId="479"/>
            <ac:spMk id="105" creationId="{00000000-0000-0000-0000-000000000000}"/>
          </ac:spMkLst>
        </pc:spChg>
      </pc:sldChg>
      <pc:sldChg chg="modSp">
        <pc:chgData name="Johnson, Kathy" userId="S::kjohnson@gwinnetttech.edu::bc454295-a45c-4866-b0f4-dd150e906dc9" providerId="AD" clId="Web-{C126C513-7AAF-9225-638C-8DB27DDD465F}" dt="2023-08-31T00:49:29.963" v="72" actId="1076"/>
        <pc:sldMkLst>
          <pc:docMk/>
          <pc:sldMk cId="4094065932" sldId="480"/>
        </pc:sldMkLst>
        <pc:spChg chg="mod">
          <ac:chgData name="Johnson, Kathy" userId="S::kjohnson@gwinnetttech.edu::bc454295-a45c-4866-b0f4-dd150e906dc9" providerId="AD" clId="Web-{C126C513-7AAF-9225-638C-8DB27DDD465F}" dt="2023-08-31T00:49:29.963" v="72" actId="1076"/>
          <ac:spMkLst>
            <pc:docMk/>
            <pc:sldMk cId="4094065932" sldId="480"/>
            <ac:spMk id="105" creationId="{00000000-0000-0000-0000-000000000000}"/>
          </ac:spMkLst>
        </pc:spChg>
        <pc:picChg chg="mod">
          <ac:chgData name="Johnson, Kathy" userId="S::kjohnson@gwinnetttech.edu::bc454295-a45c-4866-b0f4-dd150e906dc9" providerId="AD" clId="Web-{C126C513-7AAF-9225-638C-8DB27DDD465F}" dt="2023-08-31T00:49:17.384" v="71" actId="1076"/>
          <ac:picMkLst>
            <pc:docMk/>
            <pc:sldMk cId="4094065932" sldId="480"/>
            <ac:picMk id="13314" creationId="{00000000-0000-0000-0000-000000000000}"/>
          </ac:picMkLst>
        </pc:picChg>
      </pc:sldChg>
      <pc:sldChg chg="modSp">
        <pc:chgData name="Johnson, Kathy" userId="S::kjohnson@gwinnetttech.edu::bc454295-a45c-4866-b0f4-dd150e906dc9" providerId="AD" clId="Web-{C126C513-7AAF-9225-638C-8DB27DDD465F}" dt="2023-08-31T00:54:03.142" v="76" actId="1076"/>
        <pc:sldMkLst>
          <pc:docMk/>
          <pc:sldMk cId="3973302787" sldId="484"/>
        </pc:sldMkLst>
        <pc:spChg chg="mod">
          <ac:chgData name="Johnson, Kathy" userId="S::kjohnson@gwinnetttech.edu::bc454295-a45c-4866-b0f4-dd150e906dc9" providerId="AD" clId="Web-{C126C513-7AAF-9225-638C-8DB27DDD465F}" dt="2023-08-31T00:53:58.814" v="75" actId="20577"/>
          <ac:spMkLst>
            <pc:docMk/>
            <pc:sldMk cId="3973302787" sldId="484"/>
            <ac:spMk id="117" creationId="{00000000-0000-0000-0000-000000000000}"/>
          </ac:spMkLst>
        </pc:spChg>
        <pc:picChg chg="mod">
          <ac:chgData name="Johnson, Kathy" userId="S::kjohnson@gwinnetttech.edu::bc454295-a45c-4866-b0f4-dd150e906dc9" providerId="AD" clId="Web-{C126C513-7AAF-9225-638C-8DB27DDD465F}" dt="2023-08-31T00:54:03.142" v="76" actId="1076"/>
          <ac:picMkLst>
            <pc:docMk/>
            <pc:sldMk cId="3973302787" sldId="484"/>
            <ac:picMk id="16386" creationId="{00000000-0000-0000-0000-000000000000}"/>
          </ac:picMkLst>
        </pc:picChg>
      </pc:sldChg>
      <pc:sldChg chg="modSp">
        <pc:chgData name="Johnson, Kathy" userId="S::kjohnson@gwinnetttech.edu::bc454295-a45c-4866-b0f4-dd150e906dc9" providerId="AD" clId="Web-{C126C513-7AAF-9225-638C-8DB27DDD465F}" dt="2023-08-31T00:55:10.738" v="84" actId="20577"/>
        <pc:sldMkLst>
          <pc:docMk/>
          <pc:sldMk cId="0" sldId="485"/>
        </pc:sldMkLst>
        <pc:spChg chg="mod">
          <ac:chgData name="Johnson, Kathy" userId="S::kjohnson@gwinnetttech.edu::bc454295-a45c-4866-b0f4-dd150e906dc9" providerId="AD" clId="Web-{C126C513-7AAF-9225-638C-8DB27DDD465F}" dt="2023-08-31T00:55:10.738" v="84" actId="20577"/>
          <ac:spMkLst>
            <pc:docMk/>
            <pc:sldMk cId="0" sldId="485"/>
            <ac:spMk id="123" creationId="{00000000-0000-0000-0000-000000000000}"/>
          </ac:spMkLst>
        </pc:spChg>
        <pc:picChg chg="mod">
          <ac:chgData name="Johnson, Kathy" userId="S::kjohnson@gwinnetttech.edu::bc454295-a45c-4866-b0f4-dd150e906dc9" providerId="AD" clId="Web-{C126C513-7AAF-9225-638C-8DB27DDD465F}" dt="2023-08-31T00:54:33.299" v="80" actId="1076"/>
          <ac:picMkLst>
            <pc:docMk/>
            <pc:sldMk cId="0" sldId="485"/>
            <ac:picMk id="17410" creationId="{00000000-0000-0000-0000-000000000000}"/>
          </ac:picMkLst>
        </pc:picChg>
      </pc:sldChg>
      <pc:sldChg chg="modSp">
        <pc:chgData name="Johnson, Kathy" userId="S::kjohnson@gwinnetttech.edu::bc454295-a45c-4866-b0f4-dd150e906dc9" providerId="AD" clId="Web-{C126C513-7AAF-9225-638C-8DB27DDD465F}" dt="2023-08-31T00:56:02.114" v="86" actId="20577"/>
        <pc:sldMkLst>
          <pc:docMk/>
          <pc:sldMk cId="2285252500" sldId="487"/>
        </pc:sldMkLst>
        <pc:spChg chg="mod">
          <ac:chgData name="Johnson, Kathy" userId="S::kjohnson@gwinnetttech.edu::bc454295-a45c-4866-b0f4-dd150e906dc9" providerId="AD" clId="Web-{C126C513-7AAF-9225-638C-8DB27DDD465F}" dt="2023-08-31T00:56:02.114" v="86" actId="20577"/>
          <ac:spMkLst>
            <pc:docMk/>
            <pc:sldMk cId="2285252500" sldId="487"/>
            <ac:spMk id="12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5" name="Rectangle 3"/>
          <p:cNvSpPr>
            <a:spLocks noGrp="1" noChangeArrowheads="1"/>
          </p:cNvSpPr>
          <p:nvPr>
            <p:ph type="dt" sz="quarter"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3076" name="Rectangle 4"/>
          <p:cNvSpPr>
            <a:spLocks noGrp="1" noChangeArrowheads="1"/>
          </p:cNvSpPr>
          <p:nvPr>
            <p:ph type="ftr" sz="quarter" idx="2"/>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3077" name="Rectangle 5"/>
          <p:cNvSpPr>
            <a:spLocks noGrp="1" noChangeArrowheads="1"/>
          </p:cNvSpPr>
          <p:nvPr>
            <p:ph type="sldNum" sz="quarter" idx="3"/>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ECB6B93B-D7ED-4DDB-86A2-6B1502EFA3FD}" type="slidenum">
              <a:rPr lang="en-US"/>
              <a:pPr>
                <a:defRPr/>
              </a:pPr>
              <a:t>‹#›</a:t>
            </a:fld>
            <a:endParaRPr lang="en-US" dirty="0"/>
          </a:p>
        </p:txBody>
      </p:sp>
    </p:spTree>
    <p:extLst>
      <p:ext uri="{BB962C8B-B14F-4D97-AF65-F5344CB8AC3E}">
        <p14:creationId xmlns:p14="http://schemas.microsoft.com/office/powerpoint/2010/main" val="281246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1" name="Rectangle 3"/>
          <p:cNvSpPr>
            <a:spLocks noGrp="1" noChangeArrowheads="1"/>
          </p:cNvSpPr>
          <p:nvPr>
            <p:ph type="dt" idx="1"/>
          </p:nvPr>
        </p:nvSpPr>
        <p:spPr bwMode="auto">
          <a:xfrm>
            <a:off x="3887788" y="0"/>
            <a:ext cx="2970212" cy="460375"/>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lvl1pPr algn="r" defTabSz="931863" eaLnBrk="0" hangingPunct="0">
              <a:defRPr sz="1200">
                <a:latin typeface="Times New Roman" pitchFamily="18" charset="0"/>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35063" y="688975"/>
            <a:ext cx="4595812" cy="3446463"/>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838200" y="4343400"/>
            <a:ext cx="5029200" cy="4144963"/>
          </a:xfrm>
          <a:prstGeom prst="rect">
            <a:avLst/>
          </a:prstGeom>
          <a:noFill/>
          <a:ln w="9525">
            <a:noFill/>
            <a:miter lim="800000"/>
            <a:headEnd/>
            <a:tailEnd/>
          </a:ln>
          <a:effectLst/>
        </p:spPr>
        <p:txBody>
          <a:bodyPr vert="horz" wrap="square" lIns="94208" tIns="46306" rIns="94208" bIns="463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739188"/>
            <a:ext cx="2970213"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l" defTabSz="931863" eaLnBrk="0" hangingPunct="0">
              <a:defRPr sz="1200">
                <a:latin typeface="Times New Roman" pitchFamily="18" charset="0"/>
              </a:defRPr>
            </a:lvl1pPr>
          </a:lstStyle>
          <a:p>
            <a:pPr>
              <a:defRPr/>
            </a:pPr>
            <a:endParaRPr lang="en-US" dirty="0"/>
          </a:p>
        </p:txBody>
      </p:sp>
      <p:sp>
        <p:nvSpPr>
          <p:cNvPr id="2055" name="Rectangle 7"/>
          <p:cNvSpPr>
            <a:spLocks noGrp="1" noChangeArrowheads="1"/>
          </p:cNvSpPr>
          <p:nvPr>
            <p:ph type="sldNum" sz="quarter" idx="5"/>
          </p:nvPr>
        </p:nvSpPr>
        <p:spPr bwMode="auto">
          <a:xfrm>
            <a:off x="3887788" y="8739188"/>
            <a:ext cx="2970212" cy="460375"/>
          </a:xfrm>
          <a:prstGeom prst="rect">
            <a:avLst/>
          </a:prstGeom>
          <a:noFill/>
          <a:ln w="9525">
            <a:noFill/>
            <a:miter lim="800000"/>
            <a:headEnd/>
            <a:tailEnd/>
          </a:ln>
          <a:effectLst/>
        </p:spPr>
        <p:txBody>
          <a:bodyPr vert="horz" wrap="square" lIns="94208" tIns="46306" rIns="94208" bIns="46306" numCol="1" anchor="b" anchorCtr="0" compatLnSpc="1">
            <a:prstTxWarp prst="textNoShape">
              <a:avLst/>
            </a:prstTxWarp>
          </a:bodyPr>
          <a:lstStyle>
            <a:lvl1pPr algn="r" defTabSz="931863" eaLnBrk="0" hangingPunct="0">
              <a:defRPr sz="1200">
                <a:latin typeface="Times New Roman" pitchFamily="18" charset="0"/>
              </a:defRPr>
            </a:lvl1pPr>
          </a:lstStyle>
          <a:p>
            <a:pPr>
              <a:defRPr/>
            </a:pPr>
            <a:fld id="{982E0CA9-9149-4FA7-BF58-7839DCDE537E}" type="slidenum">
              <a:rPr lang="en-US"/>
              <a:pPr>
                <a:defRPr/>
              </a:pPr>
              <a:t>‹#›</a:t>
            </a:fld>
            <a:endParaRPr lang="en-US" dirty="0"/>
          </a:p>
        </p:txBody>
      </p:sp>
    </p:spTree>
    <p:extLst>
      <p:ext uri="{BB962C8B-B14F-4D97-AF65-F5344CB8AC3E}">
        <p14:creationId xmlns:p14="http://schemas.microsoft.com/office/powerpoint/2010/main" val="912471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59393FD-45AB-49B9-A179-C09D11564943}" type="slidenum">
              <a:rPr lang="en-US" altLang="en-US" smtClean="0"/>
              <a:pPr/>
              <a:t>1</a:t>
            </a:fld>
            <a:endParaRPr lang="en-US" altLang="en-US"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sp>
        <p:nvSpPr>
          <p:cNvPr id="181265" name="Rectangle 17"/>
          <p:cNvSpPr>
            <a:spLocks noGrp="1" noChangeArrowheads="1"/>
          </p:cNvSpPr>
          <p:nvPr>
            <p:ph type="ctrTitle"/>
          </p:nvPr>
        </p:nvSpPr>
        <p:spPr>
          <a:xfrm>
            <a:off x="1223963" y="3565279"/>
            <a:ext cx="6692900" cy="997196"/>
          </a:xfrm>
          <a:effectLst/>
        </p:spPr>
        <p:txBody>
          <a:bodyPr anchorCtr="1"/>
          <a:lstStyle>
            <a:lvl1pPr algn="ctr">
              <a:defRPr sz="3600"/>
            </a:lvl1pPr>
          </a:lstStyle>
          <a:p>
            <a:r>
              <a:rPr lang="en-US" dirty="0"/>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pic>
        <p:nvPicPr>
          <p:cNvPr id="8" name="Picture 12" descr="ppt_opener.jpg">
            <a:extLst>
              <a:ext uri="{FF2B5EF4-FFF2-40B4-BE49-F238E27FC236}">
                <a16:creationId xmlns:a16="http://schemas.microsoft.com/office/drawing/2014/main" id="{87D32898-6D73-4EA2-95DA-DFA1B464E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95288"/>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31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99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96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0213" y="1611313"/>
            <a:ext cx="8524875" cy="388937"/>
          </a:xfrm>
        </p:spPr>
        <p:txBody>
          <a:bodyPr/>
          <a:lstStyle/>
          <a:p>
            <a:r>
              <a:rPr lang="en-US" dirty="0"/>
              <a:t>Click to edit Master title style</a:t>
            </a:r>
          </a:p>
        </p:txBody>
      </p:sp>
      <p:sp>
        <p:nvSpPr>
          <p:cNvPr id="3" name="Text Placeholder 2"/>
          <p:cNvSpPr>
            <a:spLocks noGrp="1"/>
          </p:cNvSpPr>
          <p:nvPr>
            <p:ph type="body" sz="half" idx="1"/>
          </p:nvPr>
        </p:nvSpPr>
        <p:spPr>
          <a:xfrm>
            <a:off x="330200" y="2346325"/>
            <a:ext cx="423068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93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26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5287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30200" y="1812471"/>
            <a:ext cx="4230688"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3288" y="1812471"/>
            <a:ext cx="4230687" cy="4740729"/>
          </a:xfrm>
        </p:spPr>
        <p:txBody>
          <a:bodyPr/>
          <a:lstStyle>
            <a:lvl1pPr>
              <a:defRPr sz="2200"/>
            </a:lvl1pPr>
            <a:lvl2pPr>
              <a:defRPr sz="22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61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0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059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71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616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3106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8925" y="1310082"/>
            <a:ext cx="8637367" cy="388937"/>
          </a:xfrm>
          <a:prstGeom prst="rect">
            <a:avLst/>
          </a:prstGeom>
          <a:noFill/>
          <a:ln w="9525">
            <a:noFill/>
            <a:miter lim="800000"/>
            <a:headEnd/>
            <a:tailEnd/>
          </a:ln>
          <a:effectLst>
            <a:outerShdw dist="17961" dir="2700000" algn="ctr" rotWithShape="0">
              <a:schemeClr val="bg2"/>
            </a:outerShdw>
          </a:effectLst>
        </p:spPr>
        <p:txBody>
          <a:bodyPr vert="horz" wrap="square" lIns="0" tIns="0" rIns="0" bIns="0" numCol="1" anchor="b" anchorCtr="0" compatLnSpc="1">
            <a:prstTxWarp prst="textNoShape">
              <a:avLst/>
            </a:prstTxWarp>
            <a:spAutoFit/>
          </a:bodyPr>
          <a:lstStyle/>
          <a:p>
            <a:pPr lvl="0"/>
            <a:r>
              <a:rPr lang="en-US" altLang="en-US" dirty="0"/>
              <a:t>Click to edit Master title style</a:t>
            </a:r>
          </a:p>
        </p:txBody>
      </p:sp>
      <p:sp>
        <p:nvSpPr>
          <p:cNvPr id="1027" name="Rectangle 4"/>
          <p:cNvSpPr>
            <a:spLocks noGrp="1" noChangeArrowheads="1"/>
          </p:cNvSpPr>
          <p:nvPr>
            <p:ph type="body" idx="1"/>
          </p:nvPr>
        </p:nvSpPr>
        <p:spPr bwMode="auto">
          <a:xfrm>
            <a:off x="317843" y="1819275"/>
            <a:ext cx="8613775" cy="4762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eaLnBrk="1" hangingPunct="1">
              <a:defRPr/>
            </a:pPr>
            <a:endParaRPr lang="en-US" altLang="en-US" dirty="0"/>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altLang="en-US" sz="1000" dirty="0"/>
          </a:p>
        </p:txBody>
      </p:sp>
      <p:sp>
        <p:nvSpPr>
          <p:cNvPr id="1031" name="Text Box 23"/>
          <p:cNvSpPr txBox="1">
            <a:spLocks noChangeArrowheads="1"/>
          </p:cNvSpPr>
          <p:nvPr userDrawn="1"/>
        </p:nvSpPr>
        <p:spPr bwMode="auto">
          <a:xfrm>
            <a:off x="0" y="6588125"/>
            <a:ext cx="9144000"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eaLnBrk="1" hangingPunct="1">
              <a:spcBef>
                <a:spcPct val="50000"/>
              </a:spcBef>
              <a:defRPr/>
            </a:pPr>
            <a:r>
              <a:rPr lang="en-US" altLang="en-US" sz="1000" dirty="0"/>
              <a:t>Copyright © 2021 Wolters Kluwer Health | Lippincott Williams &amp; Wilkins</a:t>
            </a:r>
          </a:p>
        </p:txBody>
      </p:sp>
      <p:pic>
        <p:nvPicPr>
          <p:cNvPr id="8" name="Picture 7" descr="WK_CMYK.jpg">
            <a:extLst>
              <a:ext uri="{FF2B5EF4-FFF2-40B4-BE49-F238E27FC236}">
                <a16:creationId xmlns:a16="http://schemas.microsoft.com/office/drawing/2014/main" id="{99044CFD-E572-4CFE-9EAC-F7D5CEA238DF}"/>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33401" y="6600825"/>
            <a:ext cx="175683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EF1DBD87-D208-4DB4-82A4-C61560F34BE9}"/>
              </a:ext>
            </a:extLst>
          </p:cNvPr>
          <p:cNvCxnSpPr/>
          <p:nvPr userDrawn="1"/>
        </p:nvCxnSpPr>
        <p:spPr>
          <a:xfrm>
            <a:off x="0" y="1295400"/>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607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txStyles>
    <p:titleStyle>
      <a:lvl1pPr algn="l" rtl="0" eaLnBrk="0" fontAlgn="base" hangingPunct="0">
        <a:lnSpc>
          <a:spcPct val="90000"/>
        </a:lnSpc>
        <a:spcBef>
          <a:spcPct val="0"/>
        </a:spcBef>
        <a:spcAft>
          <a:spcPct val="0"/>
        </a:spcAft>
        <a:defRPr sz="2800" b="1">
          <a:solidFill>
            <a:srgbClr val="186EC4"/>
          </a:solidFill>
          <a:latin typeface="+mj-lt"/>
          <a:ea typeface="+mj-ea"/>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defRPr>
      </a:lvl2pPr>
      <a:lvl3pPr algn="l" rtl="0" eaLnBrk="0" fontAlgn="base" hangingPunct="0">
        <a:lnSpc>
          <a:spcPct val="90000"/>
        </a:lnSpc>
        <a:spcBef>
          <a:spcPct val="0"/>
        </a:spcBef>
        <a:spcAft>
          <a:spcPct val="0"/>
        </a:spcAft>
        <a:defRPr sz="2800" b="1">
          <a:solidFill>
            <a:srgbClr val="186EC4"/>
          </a:solidFill>
          <a:latin typeface="Verdana" pitchFamily="34" charset="0"/>
        </a:defRPr>
      </a:lvl3pPr>
      <a:lvl4pPr algn="l" rtl="0" eaLnBrk="0" fontAlgn="base" hangingPunct="0">
        <a:lnSpc>
          <a:spcPct val="90000"/>
        </a:lnSpc>
        <a:spcBef>
          <a:spcPct val="0"/>
        </a:spcBef>
        <a:spcAft>
          <a:spcPct val="0"/>
        </a:spcAft>
        <a:defRPr sz="2800" b="1">
          <a:solidFill>
            <a:srgbClr val="186EC4"/>
          </a:solidFill>
          <a:latin typeface="Verdana" pitchFamily="34" charset="0"/>
        </a:defRPr>
      </a:lvl4pPr>
      <a:lvl5pPr algn="l" rtl="0" eaLnBrk="0" fontAlgn="base" hangingPunct="0">
        <a:lnSpc>
          <a:spcPct val="90000"/>
        </a:lnSpc>
        <a:spcBef>
          <a:spcPct val="0"/>
        </a:spcBef>
        <a:spcAft>
          <a:spcPct val="0"/>
        </a:spcAft>
        <a:defRPr sz="2800" b="1">
          <a:solidFill>
            <a:srgbClr val="186EC4"/>
          </a:solidFill>
          <a:latin typeface="Verdana" pitchFamily="34"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280988" indent="-280988" algn="l" rtl="0" eaLnBrk="0" fontAlgn="base" hangingPunct="0">
        <a:lnSpc>
          <a:spcPct val="90000"/>
        </a:lnSpc>
        <a:spcBef>
          <a:spcPct val="60000"/>
        </a:spcBef>
        <a:spcAft>
          <a:spcPct val="0"/>
        </a:spcAft>
        <a:buClr>
          <a:srgbClr val="CC9900"/>
        </a:buClr>
        <a:buChar char="•"/>
        <a:defRPr sz="2200">
          <a:solidFill>
            <a:schemeClr val="tx1"/>
          </a:solidFill>
          <a:latin typeface="+mn-lt"/>
          <a:ea typeface="+mn-ea"/>
          <a:cs typeface="+mn-cs"/>
        </a:defRPr>
      </a:lvl1pPr>
      <a:lvl2pPr marL="862013" indent="-404813" algn="l" rtl="0" eaLnBrk="0" fontAlgn="base" hangingPunct="0">
        <a:lnSpc>
          <a:spcPct val="90000"/>
        </a:lnSpc>
        <a:spcBef>
          <a:spcPct val="60000"/>
        </a:spcBef>
        <a:spcAft>
          <a:spcPct val="0"/>
        </a:spcAft>
        <a:buClr>
          <a:srgbClr val="CC9900"/>
        </a:buClr>
        <a:buChar char="–"/>
        <a:defRPr sz="2200">
          <a:solidFill>
            <a:schemeClr val="tx1"/>
          </a:solidFill>
          <a:latin typeface="+mn-lt"/>
        </a:defRPr>
      </a:lvl2pPr>
      <a:lvl3pPr marL="1204913"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3pPr>
      <a:lvl4pPr marL="16002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4pPr>
      <a:lvl5pPr marL="2057400" indent="-228600" algn="l" rtl="0" eaLnBrk="0" fontAlgn="base" hangingPunct="0">
        <a:lnSpc>
          <a:spcPct val="90000"/>
        </a:lnSpc>
        <a:spcBef>
          <a:spcPct val="60000"/>
        </a:spcBef>
        <a:spcAft>
          <a:spcPct val="0"/>
        </a:spcAft>
        <a:buClr>
          <a:srgbClr val="CC9900"/>
        </a:buClr>
        <a:buChar char="•"/>
        <a:defRPr sz="2200">
          <a:solidFill>
            <a:schemeClr val="tx1"/>
          </a:solidFill>
          <a:latin typeface="+mn-lt"/>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7"/>
          <p:cNvSpPr txBox="1">
            <a:spLocks/>
          </p:cNvSpPr>
          <p:nvPr/>
        </p:nvSpPr>
        <p:spPr>
          <a:xfrm>
            <a:off x="1415140" y="2971799"/>
            <a:ext cx="6386879" cy="2558143"/>
          </a:xfrm>
          <a:prstGeom prst="rect">
            <a:avLst/>
          </a:prstGeom>
          <a:solidFill>
            <a:srgbClr val="FFFFFF"/>
          </a:solidFill>
          <a:ln w="12700">
            <a:miter lim="400000"/>
          </a:ln>
          <a:effectLst>
            <a:outerShdw blurRad="50800" dist="38100" dir="2700000" rotWithShape="0">
              <a:srgbClr val="000000">
                <a:alpha val="40000"/>
              </a:srgbClr>
            </a:outerShdw>
          </a:effectLst>
          <a:extLst>
            <a:ext uri="{C572A759-6A51-4108-AA02-DFA0A04FC94B}">
              <ma14:wrappingTextBoxFlag xmlns="" xmlns:ma14="http://schemas.microsoft.com/office/mac/drawingml/2011/main" val="1"/>
            </a:ext>
          </a:extLst>
        </p:spPr>
        <p:txBody>
          <a:bodyPr lIns="0" tIns="0" rIns="0" bIns="0">
            <a:noAutofit/>
          </a:bodyPr>
          <a:lstStyle/>
          <a:p>
            <a:pPr lvl="0" defTabSz="457200" fontAlgn="auto">
              <a:spcBef>
                <a:spcPts val="0"/>
              </a:spcBef>
              <a:spcAft>
                <a:spcPts val="0"/>
              </a:spcAft>
              <a:defRPr sz="1800" b="0"/>
            </a:pPr>
            <a:r>
              <a:rPr lang="en-US" altLang="en-US" sz="3200" b="1" dirty="0">
                <a:solidFill>
                  <a:srgbClr val="186EC4"/>
                </a:solidFill>
                <a:latin typeface="+mj-lt"/>
                <a:ea typeface="+mj-ea"/>
                <a:cs typeface="+mj-cs"/>
              </a:rPr>
              <a:t>Chapter 5:</a:t>
            </a:r>
            <a:br>
              <a:rPr lang="en-US" altLang="en-US" sz="3200" b="1" dirty="0">
                <a:solidFill>
                  <a:srgbClr val="186EC4"/>
                </a:solidFill>
                <a:latin typeface="+mj-lt"/>
                <a:ea typeface="+mj-ea"/>
                <a:cs typeface="+mj-cs"/>
              </a:rPr>
            </a:br>
            <a:br>
              <a:rPr lang="en-US" altLang="en-US" sz="3200" b="1" dirty="0">
                <a:solidFill>
                  <a:srgbClr val="186EC4"/>
                </a:solidFill>
                <a:latin typeface="+mj-lt"/>
                <a:ea typeface="+mj-ea"/>
                <a:cs typeface="+mj-cs"/>
              </a:rPr>
            </a:br>
            <a:r>
              <a:rPr lang="en-US" altLang="en-US" sz="3200" b="1" dirty="0">
                <a:solidFill>
                  <a:srgbClr val="186EC4"/>
                </a:solidFill>
                <a:latin typeface="+mj-lt"/>
                <a:ea typeface="+mj-ea"/>
                <a:cs typeface="+mj-cs"/>
              </a:rPr>
              <a:t>Ergonomics and the Prevention of Work-Related Musculoskeletal Disorders</a:t>
            </a:r>
            <a:endParaRPr lang="en-US" sz="3200" b="1" dirty="0">
              <a:solidFill>
                <a:srgbClr val="186EC4"/>
              </a:solidFill>
              <a:latin typeface="+mj-lt"/>
              <a:ea typeface="+mj-ea"/>
              <a:cs typeface="+mj-cs"/>
              <a:sym typeface="Calibri"/>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809326"/>
            <a:ext cx="8637367" cy="388937"/>
          </a:xfrm>
        </p:spPr>
        <p:txBody>
          <a:bodyPr/>
          <a:lstStyle>
            <a:lvl1pPr algn="l" defTabSz="452627">
              <a:defRPr sz="2178"/>
            </a:lvl1pPr>
          </a:lstStyle>
          <a:p>
            <a:pPr lvl="0"/>
            <a:r>
              <a:rPr lang="en-US" sz="2800" dirty="0"/>
              <a:t>Lifting and Moving</a:t>
            </a:r>
          </a:p>
        </p:txBody>
      </p:sp>
      <p:pic>
        <p:nvPicPr>
          <p:cNvPr id="4098" name="Picture 2"/>
          <p:cNvPicPr>
            <a:picLocks noChangeAspect="1" noChangeArrowheads="1"/>
          </p:cNvPicPr>
          <p:nvPr/>
        </p:nvPicPr>
        <p:blipFill>
          <a:blip r:embed="rId2" cstate="print"/>
          <a:srcRect/>
          <a:stretch>
            <a:fillRect/>
          </a:stretch>
        </p:blipFill>
        <p:spPr bwMode="auto">
          <a:xfrm>
            <a:off x="2801443" y="1550772"/>
            <a:ext cx="3333750" cy="4777264"/>
          </a:xfrm>
          <a:prstGeom prst="rect">
            <a:avLst/>
          </a:prstGeom>
          <a:noFill/>
          <a:ln w="9525">
            <a:noFill/>
            <a:miter lim="800000"/>
            <a:headEnd/>
            <a:tailEnd/>
          </a:ln>
        </p:spPr>
      </p:pic>
    </p:spTree>
    <p:extLst>
      <p:ext uri="{BB962C8B-B14F-4D97-AF65-F5344CB8AC3E}">
        <p14:creationId xmlns:p14="http://schemas.microsoft.com/office/powerpoint/2010/main" val="32306588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852870"/>
            <a:ext cx="8637367" cy="388937"/>
          </a:xfrm>
        </p:spPr>
        <p:txBody>
          <a:bodyPr/>
          <a:lstStyle>
            <a:lvl1pPr algn="l" defTabSz="452627">
              <a:defRPr sz="2178"/>
            </a:lvl1pPr>
          </a:lstStyle>
          <a:p>
            <a:pPr lvl="0"/>
            <a:r>
              <a:rPr lang="en-US" sz="2800" dirty="0"/>
              <a:t>Arm Abduction and Adduction</a:t>
            </a:r>
          </a:p>
        </p:txBody>
      </p:sp>
      <p:sp>
        <p:nvSpPr>
          <p:cNvPr id="10" name="Content Placeholder 9"/>
          <p:cNvSpPr>
            <a:spLocks noGrp="1"/>
          </p:cNvSpPr>
          <p:nvPr>
            <p:ph sz="half" idx="1"/>
          </p:nvPr>
        </p:nvSpPr>
        <p:spPr/>
        <p:txBody>
          <a:bodyPr/>
          <a:lstStyle/>
          <a:p>
            <a:pPr marL="280670" indent="-280670"/>
            <a:r>
              <a:rPr lang="en-US" sz="2200" b="1" dirty="0"/>
              <a:t>Abduction </a:t>
            </a:r>
            <a:r>
              <a:rPr lang="en-US" sz="2200" dirty="0"/>
              <a:t>of the arm requires that the arm be moved away from the midline of the body</a:t>
            </a:r>
            <a:r>
              <a:rPr lang="en-US" dirty="0"/>
              <a:t>.</a:t>
            </a:r>
          </a:p>
          <a:p>
            <a:pPr marL="280670" indent="-280670"/>
            <a:r>
              <a:rPr lang="en-US" b="1" dirty="0"/>
              <a:t>Adduction</a:t>
            </a:r>
            <a:r>
              <a:rPr lang="en-US" sz="2200" b="1" dirty="0"/>
              <a:t> </a:t>
            </a:r>
            <a:r>
              <a:rPr lang="en-US" sz="2200" dirty="0"/>
              <a:t>is moving the arm closer to the midline.</a:t>
            </a:r>
            <a:endParaRPr lang="en-US" dirty="0">
              <a:ea typeface="Verdana"/>
            </a:endParaRPr>
          </a:p>
          <a:p>
            <a:pPr marL="280670" indent="-280670"/>
            <a:r>
              <a:rPr lang="en-US" sz="2200" dirty="0"/>
              <a:t>Overreaching beyond 30 cm for a prolonged period of time can result in muscle fatigue and possible injury.</a:t>
            </a:r>
            <a:endParaRPr lang="en-US">
              <a:ea typeface="Verdana"/>
            </a:endParaRPr>
          </a:p>
        </p:txBody>
      </p:sp>
      <p:pic>
        <p:nvPicPr>
          <p:cNvPr id="5122" name="Picture 2"/>
          <p:cNvPicPr>
            <a:picLocks noChangeAspect="1" noChangeArrowheads="1"/>
          </p:cNvPicPr>
          <p:nvPr/>
        </p:nvPicPr>
        <p:blipFill>
          <a:blip r:embed="rId2" cstate="print"/>
          <a:srcRect/>
          <a:stretch>
            <a:fillRect/>
          </a:stretch>
        </p:blipFill>
        <p:spPr bwMode="auto">
          <a:xfrm>
            <a:off x="4724400" y="1940516"/>
            <a:ext cx="4276725" cy="3765868"/>
          </a:xfrm>
          <a:prstGeom prst="rect">
            <a:avLst/>
          </a:prstGeom>
          <a:noFill/>
          <a:ln w="9525">
            <a:noFill/>
            <a:miter lim="800000"/>
            <a:headEnd/>
            <a:tailEnd/>
          </a:ln>
        </p:spPr>
      </p:pic>
    </p:spTree>
    <p:extLst>
      <p:ext uri="{BB962C8B-B14F-4D97-AF65-F5344CB8AC3E}">
        <p14:creationId xmlns:p14="http://schemas.microsoft.com/office/powerpoint/2010/main" val="3427580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852870"/>
            <a:ext cx="8637367" cy="388937"/>
          </a:xfrm>
        </p:spPr>
        <p:txBody>
          <a:bodyPr/>
          <a:lstStyle>
            <a:lvl1pPr algn="l" defTabSz="452627">
              <a:defRPr sz="2178"/>
            </a:lvl1pPr>
          </a:lstStyle>
          <a:p>
            <a:pPr lvl="0"/>
            <a:r>
              <a:rPr lang="en-US" sz="2800" dirty="0"/>
              <a:t>Arm Abduction and Adduction (cont.)</a:t>
            </a:r>
          </a:p>
        </p:txBody>
      </p:sp>
      <p:sp>
        <p:nvSpPr>
          <p:cNvPr id="10" name="Content Placeholder 9"/>
          <p:cNvSpPr>
            <a:spLocks noGrp="1"/>
          </p:cNvSpPr>
          <p:nvPr>
            <p:ph sz="half" idx="1"/>
          </p:nvPr>
        </p:nvSpPr>
        <p:spPr>
          <a:xfrm>
            <a:off x="330200" y="1812471"/>
            <a:ext cx="3481224" cy="4740729"/>
          </a:xfrm>
        </p:spPr>
        <p:txBody>
          <a:bodyPr/>
          <a:lstStyle/>
          <a:p>
            <a:pPr marL="280670" indent="-280670"/>
            <a:r>
              <a:rPr lang="en-US" sz="2200" dirty="0"/>
              <a:t>Extreme arm abduction. </a:t>
            </a:r>
            <a:endParaRPr lang="en-US"/>
          </a:p>
          <a:p>
            <a:pPr marL="280670" indent="-280670"/>
            <a:r>
              <a:rPr lang="en-US" sz="2200" dirty="0"/>
              <a:t>Notice the sonographer’s awkward shoulder position. </a:t>
            </a:r>
            <a:endParaRPr lang="en-US"/>
          </a:p>
          <a:p>
            <a:pPr marL="280670" indent="-280670"/>
            <a:r>
              <a:rPr lang="en-US" sz="2200" dirty="0"/>
              <a:t>The repeated use of such awkward positioning of the extremities and torso can result in the development of WRMSDs.</a:t>
            </a:r>
            <a:endParaRPr lang="en-US" dirty="0">
              <a:ea typeface="Verdana"/>
            </a:endParaRPr>
          </a:p>
        </p:txBody>
      </p:sp>
      <p:pic>
        <p:nvPicPr>
          <p:cNvPr id="6146" name="Picture 2"/>
          <p:cNvPicPr>
            <a:picLocks noChangeAspect="1" noChangeArrowheads="1"/>
          </p:cNvPicPr>
          <p:nvPr/>
        </p:nvPicPr>
        <p:blipFill>
          <a:blip r:embed="rId2" cstate="print"/>
          <a:srcRect/>
          <a:stretch>
            <a:fillRect/>
          </a:stretch>
        </p:blipFill>
        <p:spPr bwMode="auto">
          <a:xfrm>
            <a:off x="3819896" y="2138910"/>
            <a:ext cx="4825525" cy="3209379"/>
          </a:xfrm>
          <a:prstGeom prst="rect">
            <a:avLst/>
          </a:prstGeom>
          <a:noFill/>
          <a:ln w="9525">
            <a:noFill/>
            <a:miter lim="800000"/>
            <a:headEnd/>
            <a:tailEnd/>
          </a:ln>
        </p:spPr>
      </p:pic>
    </p:spTree>
    <p:extLst>
      <p:ext uri="{BB962C8B-B14F-4D97-AF65-F5344CB8AC3E}">
        <p14:creationId xmlns:p14="http://schemas.microsoft.com/office/powerpoint/2010/main" val="62376048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470686"/>
            <a:ext cx="8637367" cy="775597"/>
          </a:xfrm>
        </p:spPr>
        <p:txBody>
          <a:bodyPr/>
          <a:lstStyle>
            <a:lvl1pPr algn="l" defTabSz="452627">
              <a:defRPr sz="2178"/>
            </a:lvl1pPr>
          </a:lstStyle>
          <a:p>
            <a:pPr lvl="0"/>
            <a:r>
              <a:rPr lang="en-US" sz="2800" dirty="0"/>
              <a:t>WRMSDs Preventative Pre-Examination Steps</a:t>
            </a:r>
          </a:p>
        </p:txBody>
      </p:sp>
      <p:sp>
        <p:nvSpPr>
          <p:cNvPr id="63" name="Shape 63"/>
          <p:cNvSpPr>
            <a:spLocks noGrp="1"/>
          </p:cNvSpPr>
          <p:nvPr>
            <p:ph idx="1"/>
          </p:nvPr>
        </p:nvSpPr>
        <p:spPr>
          <a:xfrm>
            <a:off x="317843" y="1670795"/>
            <a:ext cx="8613775" cy="4573513"/>
          </a:xfrm>
        </p:spPr>
        <p:txBody>
          <a:bodyPr/>
          <a:lstStyle/>
          <a:p>
            <a:pPr marL="457200" lvl="0" indent="-457200">
              <a:buFont typeface="+mj-lt"/>
              <a:buAutoNum type="arabicPeriod"/>
            </a:pPr>
            <a:r>
              <a:rPr lang="en-US" dirty="0"/>
              <a:t>Obtain all necessary equipment for the examination, including gel, towels, and positioning devices.</a:t>
            </a:r>
          </a:p>
          <a:p>
            <a:pPr marL="457200" lvl="0" indent="-457200">
              <a:buFont typeface="+mj-lt"/>
              <a:buAutoNum type="arabicPeriod"/>
            </a:pPr>
            <a:r>
              <a:rPr lang="en-US" dirty="0"/>
              <a:t>Choose a comfortable chair that provides good lumbar and foot support and that can swivel.</a:t>
            </a:r>
          </a:p>
          <a:p>
            <a:pPr marL="457200" lvl="0" indent="-457200">
              <a:buFont typeface="+mj-lt"/>
              <a:buAutoNum type="arabicPeriod"/>
            </a:pPr>
            <a:r>
              <a:rPr lang="en-US" dirty="0"/>
              <a:t>Position the ultrasound machine where it is directly in front of you, with your eyes even with the top of the monitor. Make sure that the keyboard is in a place that prevents overstretching of your nonscanning arm.</a:t>
            </a:r>
          </a:p>
          <a:p>
            <a:pPr marL="457200" lvl="0" indent="-457200">
              <a:buFont typeface="+mj-lt"/>
              <a:buAutoNum type="arabicPeriod"/>
            </a:pPr>
            <a:r>
              <a:rPr lang="en-US" dirty="0"/>
              <a:t>Raise the examination table to prevent excessive leaning, reaching, and bending.</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470686"/>
            <a:ext cx="8637367" cy="775597"/>
          </a:xfrm>
        </p:spPr>
        <p:txBody>
          <a:bodyPr/>
          <a:lstStyle>
            <a:lvl1pPr algn="l" defTabSz="452627">
              <a:defRPr sz="2178"/>
            </a:lvl1pPr>
          </a:lstStyle>
          <a:p>
            <a:pPr lvl="0"/>
            <a:r>
              <a:rPr lang="en-US" sz="2800" dirty="0"/>
              <a:t>WRMSDs Preventative Pre-Examination Steps (cont.)</a:t>
            </a:r>
          </a:p>
        </p:txBody>
      </p:sp>
      <p:sp>
        <p:nvSpPr>
          <p:cNvPr id="63" name="Shape 63"/>
          <p:cNvSpPr>
            <a:spLocks noGrp="1"/>
          </p:cNvSpPr>
          <p:nvPr>
            <p:ph sz="half" idx="1"/>
          </p:nvPr>
        </p:nvSpPr>
        <p:spPr>
          <a:xfrm>
            <a:off x="339569" y="1662438"/>
            <a:ext cx="4230688" cy="4553484"/>
          </a:xfrm>
        </p:spPr>
        <p:txBody>
          <a:bodyPr/>
          <a:lstStyle/>
          <a:p>
            <a:pPr marL="342900" indent="-342900">
              <a:buFont typeface="+mj-lt"/>
              <a:buAutoNum type="arabicPeriod" startAt="5"/>
            </a:pPr>
            <a:r>
              <a:rPr lang="en-US" sz="1700" dirty="0"/>
              <a:t>Position the patient as close to you as possible to reduce arm abduction and abnormal posturing of the wrist.</a:t>
            </a:r>
          </a:p>
          <a:p>
            <a:pPr marL="342900" indent="-342900">
              <a:buFont typeface="+mj-lt"/>
              <a:buAutoNum type="arabicPeriod" startAt="5"/>
            </a:pPr>
            <a:r>
              <a:rPr lang="en-US" sz="1700" dirty="0"/>
              <a:t>Place a support cushion under your scanning arm if needed. Occasionally, you can rest your scanning arm on the patient with permission.</a:t>
            </a:r>
          </a:p>
          <a:p>
            <a:pPr marL="342900" indent="-342900">
              <a:buFont typeface="+mj-lt"/>
              <a:buAutoNum type="arabicPeriod" startAt="5"/>
            </a:pPr>
            <a:r>
              <a:rPr lang="en-US" sz="1700" dirty="0"/>
              <a:t>Make appropriate changes to accommodate for good posture throughout the examination when the patient’s position must change. For example, if the patient must roll on his or her right side away from you, then you may need to stand to perform some of the examination.</a:t>
            </a:r>
          </a:p>
        </p:txBody>
      </p:sp>
      <p:pic>
        <p:nvPicPr>
          <p:cNvPr id="7170" name="Picture 2"/>
          <p:cNvPicPr>
            <a:picLocks noChangeAspect="1" noChangeArrowheads="1"/>
          </p:cNvPicPr>
          <p:nvPr/>
        </p:nvPicPr>
        <p:blipFill>
          <a:blip r:embed="rId2" cstate="print"/>
          <a:srcRect/>
          <a:stretch>
            <a:fillRect/>
          </a:stretch>
        </p:blipFill>
        <p:spPr bwMode="auto">
          <a:xfrm>
            <a:off x="4742816" y="2361575"/>
            <a:ext cx="3893393" cy="3144500"/>
          </a:xfrm>
          <a:prstGeom prst="rect">
            <a:avLst/>
          </a:prstGeom>
          <a:noFill/>
          <a:ln w="9525">
            <a:noFill/>
            <a:miter lim="800000"/>
            <a:headEnd/>
            <a:tailEnd/>
          </a:ln>
        </p:spPr>
      </p:pic>
    </p:spTree>
    <p:extLst>
      <p:ext uri="{BB962C8B-B14F-4D97-AF65-F5344CB8AC3E}">
        <p14:creationId xmlns:p14="http://schemas.microsoft.com/office/powerpoint/2010/main" val="382975534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308925" y="448914"/>
            <a:ext cx="8637367" cy="775597"/>
          </a:xfrm>
        </p:spPr>
        <p:txBody>
          <a:bodyPr/>
          <a:lstStyle>
            <a:lvl1pPr algn="l" defTabSz="452627">
              <a:defRPr sz="2178"/>
            </a:lvl1pPr>
          </a:lstStyle>
          <a:p>
            <a:pPr lvl="0"/>
            <a:r>
              <a:rPr lang="en-US" sz="2800" dirty="0"/>
              <a:t>WRMSDs Preventative Pre-Examination Steps (cont.)</a:t>
            </a:r>
          </a:p>
        </p:txBody>
      </p:sp>
      <p:sp>
        <p:nvSpPr>
          <p:cNvPr id="63" name="Shape 63"/>
          <p:cNvSpPr>
            <a:spLocks noGrp="1"/>
          </p:cNvSpPr>
          <p:nvPr>
            <p:ph idx="1"/>
          </p:nvPr>
        </p:nvSpPr>
        <p:spPr>
          <a:xfrm>
            <a:off x="293452" y="5962193"/>
            <a:ext cx="8613775" cy="328836"/>
          </a:xfrm>
        </p:spPr>
        <p:txBody>
          <a:bodyPr/>
          <a:lstStyle/>
          <a:p>
            <a:pPr>
              <a:buNone/>
            </a:pPr>
            <a:r>
              <a:rPr lang="en-US" sz="2000" dirty="0"/>
              <a:t>Example of how support cushions can be utilized during scanning</a:t>
            </a:r>
          </a:p>
        </p:txBody>
      </p:sp>
      <p:pic>
        <p:nvPicPr>
          <p:cNvPr id="8194" name="Picture 2"/>
          <p:cNvPicPr>
            <a:picLocks noChangeAspect="1" noChangeArrowheads="1"/>
          </p:cNvPicPr>
          <p:nvPr/>
        </p:nvPicPr>
        <p:blipFill>
          <a:blip r:embed="rId2" cstate="print"/>
          <a:srcRect/>
          <a:stretch>
            <a:fillRect/>
          </a:stretch>
        </p:blipFill>
        <p:spPr bwMode="auto">
          <a:xfrm>
            <a:off x="1449361" y="1597032"/>
            <a:ext cx="6305549" cy="4205801"/>
          </a:xfrm>
          <a:prstGeom prst="rect">
            <a:avLst/>
          </a:prstGeom>
          <a:noFill/>
          <a:ln w="9525">
            <a:noFill/>
            <a:miter lim="800000"/>
            <a:headEnd/>
            <a:tailEnd/>
          </a:ln>
        </p:spPr>
      </p:pic>
    </p:spTree>
    <p:extLst>
      <p:ext uri="{BB962C8B-B14F-4D97-AF65-F5344CB8AC3E}">
        <p14:creationId xmlns:p14="http://schemas.microsoft.com/office/powerpoint/2010/main" val="19307772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276267" y="841996"/>
            <a:ext cx="8637367" cy="388937"/>
          </a:xfrm>
        </p:spPr>
        <p:txBody>
          <a:bodyPr/>
          <a:lstStyle>
            <a:lvl1pPr algn="l" defTabSz="452627">
              <a:defRPr sz="2178"/>
            </a:lvl1pPr>
          </a:lstStyle>
          <a:p>
            <a:pPr lvl="0"/>
            <a:r>
              <a:rPr lang="en-US" sz="2800" dirty="0"/>
              <a:t>Repetitive Motions and Force or Pressure</a:t>
            </a:r>
          </a:p>
        </p:txBody>
      </p:sp>
      <p:sp>
        <p:nvSpPr>
          <p:cNvPr id="63" name="Shape 63"/>
          <p:cNvSpPr>
            <a:spLocks noGrp="1"/>
          </p:cNvSpPr>
          <p:nvPr>
            <p:ph idx="1"/>
          </p:nvPr>
        </p:nvSpPr>
        <p:spPr>
          <a:xfrm>
            <a:off x="196048" y="1388308"/>
            <a:ext cx="8613775" cy="4762500"/>
          </a:xfrm>
        </p:spPr>
        <p:txBody>
          <a:bodyPr/>
          <a:lstStyle/>
          <a:p>
            <a:pPr lvl="0"/>
            <a:r>
              <a:rPr lang="en-US" sz="2000" dirty="0"/>
              <a:t>The small movements required to manipulate the transducer require the use of many coordinated muscles, tendons, and ligaments.</a:t>
            </a:r>
          </a:p>
          <a:p>
            <a:pPr lvl="0"/>
            <a:r>
              <a:rPr lang="en-US" sz="2000" dirty="0"/>
              <a:t>Muscle fatigue results from applying force while carrying out these movements.</a:t>
            </a:r>
          </a:p>
          <a:p>
            <a:pPr lvl="1"/>
            <a:r>
              <a:rPr lang="en-US" sz="2000" dirty="0"/>
              <a:t>The more force required to perform a job, the more muscle effort is necessary, resulting in decreased blood supply.</a:t>
            </a:r>
          </a:p>
          <a:p>
            <a:pPr lvl="0"/>
            <a:r>
              <a:rPr lang="en-US" sz="2000" dirty="0"/>
              <a:t>The pressure applied with the transducer in combination with sustaining a static posture can lead to static muscle loading.</a:t>
            </a:r>
          </a:p>
          <a:p>
            <a:pPr lvl="0"/>
            <a:r>
              <a:rPr lang="en-US" sz="2000" dirty="0"/>
              <a:t>To counteract problems with force and pressure, periods of exertion should be quickly followed by similar-length periods of rest.</a:t>
            </a:r>
          </a:p>
          <a:p>
            <a:pPr lvl="1"/>
            <a:r>
              <a:rPr lang="en-US" sz="2000" dirty="0"/>
              <a:t>Varying tasks throughout the day can also reduce injury.</a:t>
            </a:r>
          </a:p>
        </p:txBody>
      </p:sp>
    </p:spTree>
    <p:extLst>
      <p:ext uri="{BB962C8B-B14F-4D97-AF65-F5344CB8AC3E}">
        <p14:creationId xmlns:p14="http://schemas.microsoft.com/office/powerpoint/2010/main" val="30038413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195944" y="852882"/>
            <a:ext cx="8663263" cy="388937"/>
          </a:xfrm>
        </p:spPr>
        <p:txBody>
          <a:bodyPr/>
          <a:lstStyle>
            <a:lvl1pPr algn="l" defTabSz="452627">
              <a:defRPr sz="2178"/>
            </a:lvl1pPr>
          </a:lstStyle>
          <a:p>
            <a:pPr lvl="0"/>
            <a:r>
              <a:rPr lang="en-US" sz="2800" dirty="0"/>
              <a:t>Room Design</a:t>
            </a:r>
          </a:p>
        </p:txBody>
      </p:sp>
      <p:sp>
        <p:nvSpPr>
          <p:cNvPr id="69" name="Shape 69"/>
          <p:cNvSpPr>
            <a:spLocks noGrp="1"/>
          </p:cNvSpPr>
          <p:nvPr>
            <p:ph idx="1"/>
          </p:nvPr>
        </p:nvSpPr>
        <p:spPr>
          <a:xfrm>
            <a:off x="270999" y="1510103"/>
            <a:ext cx="8613775" cy="4762500"/>
          </a:xfrm>
        </p:spPr>
        <p:txBody>
          <a:bodyPr/>
          <a:lstStyle/>
          <a:p>
            <a:pPr marL="280670" lvl="0" indent="-280670"/>
            <a:r>
              <a:rPr lang="en-US" sz="1900" dirty="0"/>
              <a:t>Room design leads to repetitive motion in a couple of ways:</a:t>
            </a:r>
            <a:endParaRPr lang="en-US"/>
          </a:p>
          <a:p>
            <a:pPr marL="861695" lvl="1" indent="-404495"/>
            <a:r>
              <a:rPr lang="en-US" sz="1900" dirty="0"/>
              <a:t>Most sonography rooms are arranged in a similar manner.</a:t>
            </a:r>
            <a:endParaRPr lang="en-US" sz="1900" dirty="0">
              <a:ea typeface="Verdana"/>
            </a:endParaRPr>
          </a:p>
          <a:p>
            <a:pPr marL="861695" lvl="1" indent="-404495"/>
            <a:r>
              <a:rPr lang="en-US" sz="1900" dirty="0"/>
              <a:t>The majority of Echo examinations are performed from the right side of the bed with the use of the sonographer’s left arm.</a:t>
            </a:r>
            <a:endParaRPr lang="en-US" sz="1900" dirty="0">
              <a:ea typeface="Verdana"/>
            </a:endParaRPr>
          </a:p>
          <a:p>
            <a:pPr marL="280670" lvl="0" indent="-280670"/>
            <a:r>
              <a:rPr lang="en-US" sz="1900" dirty="0"/>
              <a:t>Varying room design to accommodate ambidextrous scanning could prevent some repetitive injuries.</a:t>
            </a:r>
            <a:endParaRPr lang="en-US" sz="1900" dirty="0">
              <a:ea typeface="Verdana"/>
            </a:endParaRPr>
          </a:p>
          <a:p>
            <a:pPr marL="280670" lvl="0" indent="-280670"/>
            <a:r>
              <a:rPr lang="en-US" sz="1900" dirty="0"/>
              <a:t>Room design also includes lighting, air quality, and flooring, which can contribute to eye strain and complications.</a:t>
            </a:r>
            <a:endParaRPr lang="en-US" sz="1900" dirty="0">
              <a:ea typeface="Verdana"/>
            </a:endParaRPr>
          </a:p>
          <a:p>
            <a:pPr marL="280670" lvl="0" indent="-280670"/>
            <a:r>
              <a:rPr lang="en-US" sz="1900" dirty="0"/>
              <a:t>Poor room design can affect student learning due to the need to stand in one place for an extended period of time.</a:t>
            </a:r>
            <a:endParaRPr lang="en-US" sz="1900" dirty="0">
              <a:ea typeface="Verdana"/>
            </a:endParaRPr>
          </a:p>
          <a:p>
            <a:pPr marL="861695" lvl="1" indent="-404495"/>
            <a:r>
              <a:rPr lang="en-US" sz="1900" dirty="0"/>
              <a:t>It may be best to vary observations from sitting to standing.</a:t>
            </a:r>
            <a:endParaRPr lang="en-US" sz="1900" dirty="0">
              <a:ea typeface="Verdana"/>
            </a:endParaRPr>
          </a:p>
          <a:p>
            <a:pPr marL="861695" lvl="1" indent="-404495"/>
            <a:r>
              <a:rPr lang="en-US" sz="1900" dirty="0"/>
              <a:t>Taking breaks and short walks can also be helpful.</a:t>
            </a:r>
            <a:endParaRPr lang="en-US" sz="1900" dirty="0">
              <a:ea typeface="Verdana"/>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754896"/>
            <a:ext cx="8637367" cy="388937"/>
          </a:xfrm>
        </p:spPr>
        <p:txBody>
          <a:bodyPr/>
          <a:lstStyle>
            <a:lvl1pPr algn="l" defTabSz="452627">
              <a:defRPr sz="2178"/>
            </a:lvl1pPr>
          </a:lstStyle>
          <a:p>
            <a:pPr lvl="0"/>
            <a:r>
              <a:rPr lang="en-US" sz="2800" dirty="0"/>
              <a:t>Equipment Design</a:t>
            </a:r>
          </a:p>
        </p:txBody>
      </p:sp>
      <p:sp>
        <p:nvSpPr>
          <p:cNvPr id="75" name="Shape 75"/>
          <p:cNvSpPr>
            <a:spLocks noGrp="1"/>
          </p:cNvSpPr>
          <p:nvPr>
            <p:ph idx="1"/>
          </p:nvPr>
        </p:nvSpPr>
        <p:spPr>
          <a:xfrm>
            <a:off x="308474" y="1538209"/>
            <a:ext cx="8613775" cy="4762500"/>
          </a:xfrm>
        </p:spPr>
        <p:txBody>
          <a:bodyPr/>
          <a:lstStyle/>
          <a:p>
            <a:pPr lvl="0"/>
            <a:r>
              <a:rPr lang="en-US" sz="1800" dirty="0"/>
              <a:t>An ergonomically state-of-art ultrasound system and equipment can be obtained for a fraction of the cost of failure to address ergonomics in the workplace.</a:t>
            </a:r>
          </a:p>
          <a:p>
            <a:pPr lvl="0"/>
            <a:r>
              <a:rPr lang="en-US" sz="1800" dirty="0"/>
              <a:t>Machines have become lighter and more ergonomically sound.</a:t>
            </a:r>
          </a:p>
          <a:p>
            <a:pPr lvl="0"/>
            <a:r>
              <a:rPr lang="en-US" sz="1800" dirty="0"/>
              <a:t>Transducers have become lighter and easier to manipulate.</a:t>
            </a:r>
          </a:p>
          <a:p>
            <a:pPr lvl="0"/>
            <a:r>
              <a:rPr lang="en-US" sz="1800" dirty="0"/>
              <a:t>Transducer sizes are variable and specific to machines.</a:t>
            </a:r>
          </a:p>
          <a:p>
            <a:pPr lvl="1"/>
            <a:r>
              <a:rPr lang="en-US" sz="1800" dirty="0"/>
              <a:t>Sonographers can choose specific transducers according to comfort, handling, and maneuverability.</a:t>
            </a:r>
          </a:p>
          <a:p>
            <a:pPr lvl="1"/>
            <a:r>
              <a:rPr lang="en-US" sz="1800" dirty="0"/>
              <a:t>Be aware of the transducers that cause you discomfort and make adjustments.</a:t>
            </a:r>
          </a:p>
          <a:p>
            <a:pPr lvl="0"/>
            <a:r>
              <a:rPr lang="en-US" sz="1800" dirty="0"/>
              <a:t>Sonographers play a vital role in equipment selection.</a:t>
            </a:r>
          </a:p>
          <a:p>
            <a:pPr lvl="1"/>
            <a:r>
              <a:rPr lang="en-US" sz="1800" dirty="0"/>
              <a:t>When in a position of helping choose equipment, work with it a few days and reflect upon alterations that can be made to balance capability with ergonomics.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20212"/>
            <a:ext cx="8637367" cy="388937"/>
          </a:xfrm>
        </p:spPr>
        <p:txBody>
          <a:bodyPr/>
          <a:lstStyle>
            <a:lvl1pPr algn="l" defTabSz="452627">
              <a:defRPr sz="2178"/>
            </a:lvl1pPr>
          </a:lstStyle>
          <a:p>
            <a:pPr lvl="0"/>
            <a:r>
              <a:rPr lang="en-US" sz="2800" dirty="0"/>
              <a:t>Tips to Help Prevent Aches at Clinical </a:t>
            </a:r>
          </a:p>
        </p:txBody>
      </p:sp>
      <p:sp>
        <p:nvSpPr>
          <p:cNvPr id="75" name="Shape 75"/>
          <p:cNvSpPr>
            <a:spLocks noGrp="1"/>
          </p:cNvSpPr>
          <p:nvPr>
            <p:ph idx="1"/>
          </p:nvPr>
        </p:nvSpPr>
        <p:spPr>
          <a:xfrm>
            <a:off x="308474" y="1622529"/>
            <a:ext cx="8613775" cy="4762500"/>
          </a:xfrm>
        </p:spPr>
        <p:txBody>
          <a:bodyPr/>
          <a:lstStyle/>
          <a:p>
            <a:pPr lvl="0"/>
            <a:r>
              <a:rPr lang="en-US" sz="1800" dirty="0"/>
              <a:t>Make sure you are fully rested before clinical.</a:t>
            </a:r>
          </a:p>
          <a:p>
            <a:pPr lvl="0"/>
            <a:r>
              <a:rPr lang="en-US" sz="1800" dirty="0"/>
              <a:t>Make sure that you wear comfortable clothing and shoes.</a:t>
            </a:r>
          </a:p>
          <a:p>
            <a:pPr lvl="0"/>
            <a:r>
              <a:rPr lang="en-US" sz="1800" dirty="0"/>
              <a:t>Try to vary your observational body positions</a:t>
            </a:r>
          </a:p>
          <a:p>
            <a:pPr lvl="0"/>
            <a:r>
              <a:rPr lang="en-US" sz="1800" dirty="0"/>
              <a:t>Try to maintain good posture in any body position.</a:t>
            </a:r>
          </a:p>
          <a:p>
            <a:pPr lvl="0"/>
            <a:r>
              <a:rPr lang="en-US" sz="1800" dirty="0"/>
              <a:t>Vary the examinations that you observe if you can.</a:t>
            </a:r>
          </a:p>
          <a:p>
            <a:pPr lvl="0"/>
            <a:r>
              <a:rPr lang="en-US" sz="1800" dirty="0"/>
              <a:t>Ask to scan after or before the sonographer, if only for a few minutes, to vary your body positions and practice good posture.</a:t>
            </a:r>
          </a:p>
          <a:p>
            <a:pPr lvl="0"/>
            <a:r>
              <a:rPr lang="en-US" sz="1800" dirty="0"/>
              <a:t>Stretch between observed examinations.</a:t>
            </a:r>
          </a:p>
          <a:p>
            <a:pPr lvl="0"/>
            <a:r>
              <a:rPr lang="en-US" sz="1800" dirty="0"/>
              <a:t>Take a short walk between observed examinations.</a:t>
            </a:r>
          </a:p>
          <a:p>
            <a:pPr lvl="0"/>
            <a:r>
              <a:rPr lang="en-US" sz="1800" dirty="0"/>
              <a:t>Leave the department during your breaks, especially lunch break.</a:t>
            </a:r>
          </a:p>
          <a:p>
            <a:pPr lvl="0"/>
            <a:r>
              <a:rPr lang="en-US" sz="1800" dirty="0"/>
              <a:t>Inform your clinical supervisor and/or sonography program staff if you are experiencing persistent pain in clinical as a result of observations.</a:t>
            </a:r>
          </a:p>
        </p:txBody>
      </p:sp>
    </p:spTree>
    <p:extLst>
      <p:ext uri="{BB962C8B-B14F-4D97-AF65-F5344CB8AC3E}">
        <p14:creationId xmlns:p14="http://schemas.microsoft.com/office/powerpoint/2010/main" val="102819744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08925" y="863756"/>
            <a:ext cx="8637367" cy="388937"/>
          </a:xfrm>
        </p:spPr>
        <p:txBody>
          <a:bodyPr/>
          <a:lstStyle/>
          <a:p>
            <a:r>
              <a:rPr lang="en-US" dirty="0"/>
              <a:t>Chapter Objectives</a:t>
            </a:r>
          </a:p>
        </p:txBody>
      </p:sp>
      <p:sp>
        <p:nvSpPr>
          <p:cNvPr id="13" name="Content Placeholder 12"/>
          <p:cNvSpPr>
            <a:spLocks noGrp="1"/>
          </p:cNvSpPr>
          <p:nvPr>
            <p:ph idx="1"/>
          </p:nvPr>
        </p:nvSpPr>
        <p:spPr/>
        <p:txBody>
          <a:bodyPr/>
          <a:lstStyle/>
          <a:p>
            <a:pPr lvl="0"/>
            <a:r>
              <a:rPr lang="en-US" dirty="0"/>
              <a:t>Understand the importance of the use of proper posture and body mechanics in sonography.</a:t>
            </a:r>
          </a:p>
          <a:p>
            <a:pPr lvl="0"/>
            <a:r>
              <a:rPr lang="en-US" dirty="0"/>
              <a:t>Gain an appreciation for the basic causes of work-related musculoskeletal disorders in sonography.</a:t>
            </a:r>
          </a:p>
          <a:p>
            <a:pPr lvl="0"/>
            <a:r>
              <a:rPr lang="en-US" dirty="0"/>
              <a:t>Assess the most likely locations of work-related musculoskeletal disorders in sonography.</a:t>
            </a:r>
          </a:p>
          <a:p>
            <a:pPr lvl="0"/>
            <a:r>
              <a:rPr lang="en-US" dirty="0"/>
              <a:t>Explain the ways in which work-related musculoskeletal disorders can be prevented.</a:t>
            </a:r>
          </a:p>
        </p:txBody>
      </p:sp>
    </p:spTree>
    <p:extLst>
      <p:ext uri="{BB962C8B-B14F-4D97-AF65-F5344CB8AC3E}">
        <p14:creationId xmlns:p14="http://schemas.microsoft.com/office/powerpoint/2010/main" val="1994102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308925" y="831098"/>
            <a:ext cx="8637367" cy="388937"/>
          </a:xfrm>
        </p:spPr>
        <p:txBody>
          <a:bodyPr/>
          <a:lstStyle>
            <a:lvl1pPr algn="l" defTabSz="452627">
              <a:defRPr sz="2178"/>
            </a:lvl1pPr>
          </a:lstStyle>
          <a:p>
            <a:pPr lvl="0"/>
            <a:r>
              <a:rPr lang="en-US" sz="2800" dirty="0"/>
              <a:t>Altering Scanning Positions Can Help!</a:t>
            </a:r>
          </a:p>
        </p:txBody>
      </p:sp>
      <p:sp>
        <p:nvSpPr>
          <p:cNvPr id="75" name="Shape 75"/>
          <p:cNvSpPr>
            <a:spLocks noGrp="1"/>
          </p:cNvSpPr>
          <p:nvPr>
            <p:ph sz="half" idx="1"/>
          </p:nvPr>
        </p:nvSpPr>
        <p:spPr>
          <a:xfrm>
            <a:off x="311462" y="1456455"/>
            <a:ext cx="4230688" cy="4740729"/>
          </a:xfrm>
        </p:spPr>
        <p:txBody>
          <a:bodyPr/>
          <a:lstStyle/>
          <a:p>
            <a:pPr marL="280670" indent="-280670"/>
            <a:r>
              <a:rPr lang="en-US" sz="2000" dirty="0"/>
              <a:t> </a:t>
            </a:r>
            <a:r>
              <a:rPr lang="en-US" sz="2000" b="1" dirty="0"/>
              <a:t>A.</a:t>
            </a:r>
            <a:r>
              <a:rPr lang="en-US" sz="2000" dirty="0"/>
              <a:t> Neutral standing scanning posture with abduction of scanning arm limited to 30 degrees. </a:t>
            </a:r>
            <a:endParaRPr lang="en-US"/>
          </a:p>
          <a:p>
            <a:pPr marL="280670" indent="-280670"/>
            <a:r>
              <a:rPr lang="en-US" sz="2000" b="1" dirty="0"/>
              <a:t>B.</a:t>
            </a:r>
            <a:r>
              <a:rPr lang="en-US" sz="2000" dirty="0"/>
              <a:t> Neutral standing scanning posture with nonscanning arm close to the body with 90-degree elbow flexion. </a:t>
            </a:r>
            <a:endParaRPr lang="en-US"/>
          </a:p>
          <a:p>
            <a:pPr marL="280670" indent="-280670"/>
            <a:r>
              <a:rPr lang="en-US" sz="2000" b="1" dirty="0"/>
              <a:t>C.</a:t>
            </a:r>
            <a:r>
              <a:rPr lang="en-US" sz="2000" dirty="0"/>
              <a:t> Neutral seated scanning posture with abduction of scanning arm limited to 30 degrees. </a:t>
            </a:r>
            <a:endParaRPr lang="en-US"/>
          </a:p>
          <a:p>
            <a:pPr marL="280670" lvl="0" indent="-280670"/>
            <a:r>
              <a:rPr lang="en-US" sz="2000" b="1" dirty="0"/>
              <a:t>D.</a:t>
            </a:r>
            <a:r>
              <a:rPr lang="en-US" sz="2000" dirty="0"/>
              <a:t> Neutral seated scanning posture with nonscanning arm close to the body with 90-degree elbow flexion.</a:t>
            </a:r>
            <a:endParaRPr lang="en-US">
              <a:ea typeface="Verdana"/>
            </a:endParaRPr>
          </a:p>
        </p:txBody>
      </p:sp>
      <p:pic>
        <p:nvPicPr>
          <p:cNvPr id="9218" name="Picture 2"/>
          <p:cNvPicPr>
            <a:picLocks noChangeAspect="1" noChangeArrowheads="1"/>
          </p:cNvPicPr>
          <p:nvPr/>
        </p:nvPicPr>
        <p:blipFill>
          <a:blip r:embed="rId2" cstate="print"/>
          <a:srcRect/>
          <a:stretch>
            <a:fillRect/>
          </a:stretch>
        </p:blipFill>
        <p:spPr bwMode="auto">
          <a:xfrm>
            <a:off x="4541549" y="1472471"/>
            <a:ext cx="4220983" cy="4702175"/>
          </a:xfrm>
          <a:prstGeom prst="rect">
            <a:avLst/>
          </a:prstGeom>
          <a:noFill/>
          <a:ln w="9525">
            <a:noFill/>
            <a:miter lim="800000"/>
            <a:headEnd/>
            <a:tailEnd/>
          </a:ln>
        </p:spPr>
      </p:pic>
    </p:spTree>
    <p:extLst>
      <p:ext uri="{BB962C8B-B14F-4D97-AF65-F5344CB8AC3E}">
        <p14:creationId xmlns:p14="http://schemas.microsoft.com/office/powerpoint/2010/main" val="31324445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xfrm>
            <a:off x="308925" y="776668"/>
            <a:ext cx="8637367" cy="388937"/>
          </a:xfrm>
        </p:spPr>
        <p:txBody>
          <a:bodyPr/>
          <a:lstStyle>
            <a:lvl1pPr algn="l" defTabSz="452627">
              <a:defRPr sz="2178"/>
            </a:lvl1pPr>
          </a:lstStyle>
          <a:p>
            <a:pPr lvl="0"/>
            <a:r>
              <a:rPr lang="en-US" sz="2800" dirty="0"/>
              <a:t>Underlying Predisposing Conditions</a:t>
            </a:r>
          </a:p>
        </p:txBody>
      </p:sp>
      <p:sp>
        <p:nvSpPr>
          <p:cNvPr id="87" name="Shape 87"/>
          <p:cNvSpPr>
            <a:spLocks noGrp="1"/>
          </p:cNvSpPr>
          <p:nvPr>
            <p:ph idx="1"/>
          </p:nvPr>
        </p:nvSpPr>
        <p:spPr>
          <a:xfrm>
            <a:off x="336581" y="1491365"/>
            <a:ext cx="8613775" cy="4762500"/>
          </a:xfrm>
        </p:spPr>
        <p:txBody>
          <a:bodyPr/>
          <a:lstStyle/>
          <a:p>
            <a:pPr lvl="0"/>
            <a:r>
              <a:rPr lang="en-US" sz="1800" dirty="0"/>
              <a:t>Underlying health risks could predispose one to developing a WRMSD. These include:</a:t>
            </a:r>
          </a:p>
          <a:p>
            <a:pPr lvl="1"/>
            <a:r>
              <a:rPr lang="en-US" sz="1800" dirty="0"/>
              <a:t>Previous trauma</a:t>
            </a:r>
          </a:p>
          <a:p>
            <a:pPr lvl="1"/>
            <a:r>
              <a:rPr lang="en-US" sz="1800" dirty="0"/>
              <a:t>Diabetes</a:t>
            </a:r>
          </a:p>
          <a:p>
            <a:pPr lvl="1"/>
            <a:r>
              <a:rPr lang="en-US" sz="1800" dirty="0"/>
              <a:t>Chronic fatigue</a:t>
            </a:r>
          </a:p>
          <a:p>
            <a:pPr lvl="1"/>
            <a:r>
              <a:rPr lang="en-US" sz="1800" dirty="0"/>
              <a:t>Obesity</a:t>
            </a:r>
          </a:p>
          <a:p>
            <a:pPr lvl="1"/>
            <a:r>
              <a:rPr lang="en-US" sz="1800" dirty="0"/>
              <a:t>Smoking</a:t>
            </a:r>
          </a:p>
          <a:p>
            <a:pPr lvl="1"/>
            <a:r>
              <a:rPr lang="en-US" sz="1800" dirty="0"/>
              <a:t>Excessive alcohol consumption</a:t>
            </a:r>
          </a:p>
          <a:p>
            <a:pPr lvl="1"/>
            <a:r>
              <a:rPr lang="en-US" sz="1800" dirty="0"/>
              <a:t>Rheumatoid arthritis</a:t>
            </a:r>
          </a:p>
          <a:p>
            <a:pPr lvl="1"/>
            <a:r>
              <a:rPr lang="en-US" sz="1800" dirty="0"/>
              <a:t>Lyme disease</a:t>
            </a:r>
          </a:p>
          <a:p>
            <a:pPr lvl="1"/>
            <a:r>
              <a:rPr lang="en-US" sz="1800" dirty="0"/>
              <a:t>Conditions associated with excessive flu retention</a:t>
            </a:r>
          </a:p>
          <a:p>
            <a:pPr lvl="1"/>
            <a:r>
              <a:rPr lang="en-US" sz="1800" dirty="0"/>
              <a:t>Having an unhealthy lifestyle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xfrm>
            <a:off x="308925" y="841984"/>
            <a:ext cx="8637367" cy="388937"/>
          </a:xfrm>
        </p:spPr>
        <p:txBody>
          <a:bodyPr/>
          <a:lstStyle>
            <a:lvl1pPr algn="l" defTabSz="452627">
              <a:defRPr sz="2178"/>
            </a:lvl1pPr>
          </a:lstStyle>
          <a:p>
            <a:pPr lvl="0"/>
            <a:r>
              <a:rPr lang="en-US" sz="2800" dirty="0"/>
              <a:t>Job Design</a:t>
            </a:r>
          </a:p>
        </p:txBody>
      </p:sp>
      <p:sp>
        <p:nvSpPr>
          <p:cNvPr id="81" name="Shape 81"/>
          <p:cNvSpPr>
            <a:spLocks noGrp="1"/>
          </p:cNvSpPr>
          <p:nvPr>
            <p:ph idx="1"/>
          </p:nvPr>
        </p:nvSpPr>
        <p:spPr>
          <a:xfrm>
            <a:off x="308474" y="1388308"/>
            <a:ext cx="8613775" cy="4762500"/>
          </a:xfrm>
        </p:spPr>
        <p:txBody>
          <a:bodyPr/>
          <a:lstStyle/>
          <a:p>
            <a:pPr lvl="0"/>
            <a:r>
              <a:rPr lang="en-US" dirty="0"/>
              <a:t>A supportive framework can alleviate stressors.</a:t>
            </a:r>
          </a:p>
          <a:p>
            <a:pPr lvl="0"/>
            <a:r>
              <a:rPr lang="en-US" dirty="0"/>
              <a:t>Heavy workloads should include recurrent breaks.</a:t>
            </a:r>
          </a:p>
          <a:p>
            <a:pPr lvl="0"/>
            <a:r>
              <a:rPr lang="en-US" dirty="0"/>
              <a:t>Rotating examination type can impact job design.</a:t>
            </a:r>
          </a:p>
        </p:txBody>
      </p:sp>
      <p:pic>
        <p:nvPicPr>
          <p:cNvPr id="10243" name="Picture 3"/>
          <p:cNvPicPr>
            <a:picLocks noChangeAspect="1" noChangeArrowheads="1"/>
          </p:cNvPicPr>
          <p:nvPr/>
        </p:nvPicPr>
        <p:blipFill>
          <a:blip r:embed="rId2" cstate="print"/>
          <a:srcRect/>
          <a:stretch>
            <a:fillRect/>
          </a:stretch>
        </p:blipFill>
        <p:spPr bwMode="auto">
          <a:xfrm>
            <a:off x="1237938" y="2915472"/>
            <a:ext cx="6667500" cy="3399367"/>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63756"/>
            <a:ext cx="8637367" cy="388937"/>
          </a:xfrm>
        </p:spPr>
        <p:txBody>
          <a:bodyPr/>
          <a:lstStyle>
            <a:lvl1pPr algn="l" defTabSz="452627">
              <a:defRPr sz="2178"/>
            </a:lvl1pPr>
          </a:lstStyle>
          <a:p>
            <a:pPr lvl="0"/>
            <a:r>
              <a:rPr lang="en-US" sz="2800" dirty="0"/>
              <a:t>Inflammatory Diseases Linked to WRMSDs</a:t>
            </a:r>
          </a:p>
        </p:txBody>
      </p:sp>
      <p:sp>
        <p:nvSpPr>
          <p:cNvPr id="93" name="Shape 93"/>
          <p:cNvSpPr>
            <a:spLocks noGrp="1"/>
          </p:cNvSpPr>
          <p:nvPr>
            <p:ph idx="1"/>
          </p:nvPr>
        </p:nvSpPr>
        <p:spPr>
          <a:xfrm>
            <a:off x="308474" y="1442551"/>
            <a:ext cx="8613775" cy="4762500"/>
          </a:xfrm>
        </p:spPr>
        <p:txBody>
          <a:bodyPr/>
          <a:lstStyle/>
          <a:p>
            <a:pPr marL="280670" lvl="0" indent="-280670"/>
            <a:r>
              <a:rPr lang="en-US" sz="1800" dirty="0"/>
              <a:t>Symptoms include inflammation and swelling, numbness, muscle spasms, burning, a “pins-and-needles" feeling, stabbing pain, tingling, or loss of sensation.</a:t>
            </a:r>
            <a:endParaRPr lang="en-US"/>
          </a:p>
          <a:p>
            <a:pPr marL="280670" lvl="0" indent="-280670"/>
            <a:r>
              <a:rPr lang="en-US" sz="1800" dirty="0"/>
              <a:t>Many people do not seek treatment until symptoms are severe.</a:t>
            </a:r>
            <a:endParaRPr lang="en-US" sz="1800" dirty="0">
              <a:ea typeface="Verdana"/>
            </a:endParaRPr>
          </a:p>
          <a:p>
            <a:pPr marL="280670" lvl="0" indent="-280670"/>
            <a:r>
              <a:rPr lang="en-US" sz="1800" dirty="0"/>
              <a:t>Early recognition and intervention are vital.</a:t>
            </a:r>
            <a:endParaRPr lang="en-US" sz="1800" dirty="0">
              <a:ea typeface="Verdana"/>
            </a:endParaRPr>
          </a:p>
          <a:p>
            <a:pPr marL="280670" lvl="0" indent="-280670"/>
            <a:r>
              <a:rPr lang="en-US" sz="1800" dirty="0"/>
              <a:t>Common universal complications include:</a:t>
            </a:r>
            <a:endParaRPr lang="en-US" sz="1800" dirty="0">
              <a:ea typeface="Verdana"/>
            </a:endParaRPr>
          </a:p>
          <a:p>
            <a:pPr marL="861695" lvl="1" indent="-404495"/>
            <a:r>
              <a:rPr lang="en-US" sz="1800" b="1" dirty="0"/>
              <a:t>Tendinitis</a:t>
            </a:r>
            <a:r>
              <a:rPr lang="en-US" sz="1800" dirty="0"/>
              <a:t>: Inflammation of a tendon</a:t>
            </a:r>
            <a:endParaRPr lang="en-US" sz="1800" dirty="0">
              <a:ea typeface="Verdana"/>
            </a:endParaRPr>
          </a:p>
          <a:p>
            <a:pPr marL="861695" lvl="1" indent="-404495"/>
            <a:r>
              <a:rPr lang="en-US" sz="1800" b="1" dirty="0"/>
              <a:t>Tenosynovitis</a:t>
            </a:r>
            <a:r>
              <a:rPr lang="en-US" sz="1800" dirty="0"/>
              <a:t>: Inflammation of the sheath around a tendon</a:t>
            </a:r>
            <a:endParaRPr lang="en-US" sz="1800" dirty="0">
              <a:ea typeface="Verdana"/>
            </a:endParaRPr>
          </a:p>
          <a:p>
            <a:pPr marL="861695" lvl="1" indent="-404495"/>
            <a:r>
              <a:rPr lang="en-US" sz="1800" b="1" dirty="0"/>
              <a:t>Epicondylitis</a:t>
            </a:r>
            <a:r>
              <a:rPr lang="en-US" sz="1800" dirty="0"/>
              <a:t>: Inflammation of the periosteum in the area of insertion of the biceps tendon on the distal humerus</a:t>
            </a:r>
            <a:endParaRPr lang="en-US" sz="1800" dirty="0">
              <a:ea typeface="Verdana"/>
            </a:endParaRPr>
          </a:p>
          <a:p>
            <a:pPr marL="861695" lvl="1" indent="-404495"/>
            <a:r>
              <a:rPr lang="en-US" sz="1800" b="1" dirty="0"/>
              <a:t>Bursitis</a:t>
            </a:r>
            <a:r>
              <a:rPr lang="en-US" sz="1800" dirty="0"/>
              <a:t>: Inflammation of the bursa within a joint</a:t>
            </a:r>
            <a:endParaRPr lang="en-US" sz="1800" dirty="0">
              <a:ea typeface="Verdana"/>
            </a:endParaRPr>
          </a:p>
          <a:p>
            <a:pPr marL="861695" lvl="1" indent="-404495"/>
            <a:r>
              <a:rPr lang="en-US" sz="1800" b="1" dirty="0"/>
              <a:t>Pinched nerves</a:t>
            </a:r>
            <a:r>
              <a:rPr lang="en-US" sz="1800" dirty="0"/>
              <a:t>: Disorder that results from compression, abnormal stretching, or constriction of a nerve or group of nerves</a:t>
            </a:r>
            <a:endParaRPr lang="en-US" sz="1800" dirty="0">
              <a:ea typeface="Verdan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427142"/>
            <a:ext cx="8637367" cy="775597"/>
          </a:xfrm>
        </p:spPr>
        <p:txBody>
          <a:bodyPr/>
          <a:lstStyle>
            <a:lvl1pPr algn="l" defTabSz="342900">
              <a:defRPr sz="1650"/>
            </a:lvl1pPr>
          </a:lstStyle>
          <a:p>
            <a:pPr lvl="0"/>
            <a:r>
              <a:rPr lang="en-US" sz="2800" dirty="0"/>
              <a:t>Locations for Pinched Nerves for Sonographers</a:t>
            </a:r>
          </a:p>
        </p:txBody>
      </p:sp>
      <p:sp>
        <p:nvSpPr>
          <p:cNvPr id="105" name="Shape 105"/>
          <p:cNvSpPr>
            <a:spLocks noGrp="1"/>
          </p:cNvSpPr>
          <p:nvPr>
            <p:ph idx="1"/>
          </p:nvPr>
        </p:nvSpPr>
        <p:spPr>
          <a:xfrm>
            <a:off x="317843" y="1999715"/>
            <a:ext cx="8613775" cy="4582059"/>
          </a:xfrm>
        </p:spPr>
        <p:txBody>
          <a:bodyPr/>
          <a:lstStyle/>
          <a:p>
            <a:pPr lvl="0"/>
            <a:r>
              <a:rPr lang="en-US" dirty="0"/>
              <a:t>Common locations for pinched nerves for the sonographer are the elbow, wrist, and neck.</a:t>
            </a:r>
          </a:p>
          <a:p>
            <a:pPr lvl="0"/>
            <a:r>
              <a:rPr lang="en-US" dirty="0"/>
              <a:t>Some examples of nerve entrapment syndrome that affect the sonographer are carpal tunnel syndrome, cubital tunnel syndrome, and thoracic outlet syndrome</a:t>
            </a:r>
          </a:p>
        </p:txBody>
      </p:sp>
    </p:spTree>
    <p:extLst>
      <p:ext uri="{BB962C8B-B14F-4D97-AF65-F5344CB8AC3E}">
        <p14:creationId xmlns:p14="http://schemas.microsoft.com/office/powerpoint/2010/main" val="237210701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308925" y="820212"/>
            <a:ext cx="8637367" cy="388937"/>
          </a:xfrm>
        </p:spPr>
        <p:txBody>
          <a:bodyPr/>
          <a:lstStyle>
            <a:lvl1pPr algn="l" defTabSz="452627">
              <a:defRPr sz="2178"/>
            </a:lvl1pPr>
          </a:lstStyle>
          <a:p>
            <a:pPr lvl="0"/>
            <a:r>
              <a:rPr lang="en-US" sz="2800" dirty="0"/>
              <a:t>Inflammatory Diseases Linked to WRMSDs</a:t>
            </a:r>
          </a:p>
        </p:txBody>
      </p:sp>
      <p:sp>
        <p:nvSpPr>
          <p:cNvPr id="6" name="TextBox 5">
            <a:extLst>
              <a:ext uri="{FF2B5EF4-FFF2-40B4-BE49-F238E27FC236}">
                <a16:creationId xmlns:a16="http://schemas.microsoft.com/office/drawing/2014/main" id="{3CBE8C76-7468-4A3A-B696-086AEF4420C4}"/>
              </a:ext>
            </a:extLst>
          </p:cNvPr>
          <p:cNvSpPr txBox="1"/>
          <p:nvPr/>
        </p:nvSpPr>
        <p:spPr>
          <a:xfrm>
            <a:off x="762156" y="1569787"/>
            <a:ext cx="7737475" cy="3809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Tennis elbow and shoulder bursitis and tendinitis</a:t>
            </a:r>
          </a:p>
        </p:txBody>
      </p:sp>
      <p:pic>
        <p:nvPicPr>
          <p:cNvPr id="11266" name="Picture 2"/>
          <p:cNvPicPr>
            <a:picLocks noChangeAspect="1" noChangeArrowheads="1"/>
          </p:cNvPicPr>
          <p:nvPr/>
        </p:nvPicPr>
        <p:blipFill>
          <a:blip r:embed="rId2" cstate="print"/>
          <a:srcRect/>
          <a:stretch>
            <a:fillRect/>
          </a:stretch>
        </p:blipFill>
        <p:spPr bwMode="auto">
          <a:xfrm>
            <a:off x="311311" y="2298700"/>
            <a:ext cx="4940137" cy="3214037"/>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5362744" y="2327275"/>
            <a:ext cx="3603456" cy="3327400"/>
          </a:xfrm>
          <a:prstGeom prst="rect">
            <a:avLst/>
          </a:prstGeom>
          <a:noFill/>
          <a:ln w="9525">
            <a:noFill/>
            <a:miter lim="800000"/>
            <a:headEnd/>
            <a:tailEnd/>
          </a:ln>
        </p:spPr>
      </p:pic>
    </p:spTree>
    <p:extLst>
      <p:ext uri="{BB962C8B-B14F-4D97-AF65-F5344CB8AC3E}">
        <p14:creationId xmlns:p14="http://schemas.microsoft.com/office/powerpoint/2010/main" val="17626768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8925" y="372712"/>
            <a:ext cx="8637367" cy="775597"/>
          </a:xfrm>
        </p:spPr>
        <p:txBody>
          <a:bodyPr/>
          <a:lstStyle/>
          <a:p>
            <a:pPr lvl="0"/>
            <a:r>
              <a:rPr lang="en-US" dirty="0">
                <a:sym typeface="Trebuchet MS"/>
              </a:rPr>
              <a:t>Inflammatory Diseases Linked to WRMSDs (cont.)</a:t>
            </a:r>
            <a:endParaRPr lang="en-US" dirty="0"/>
          </a:p>
        </p:txBody>
      </p:sp>
      <p:sp>
        <p:nvSpPr>
          <p:cNvPr id="3" name="TextBox 2">
            <a:extLst>
              <a:ext uri="{FF2B5EF4-FFF2-40B4-BE49-F238E27FC236}">
                <a16:creationId xmlns:a16="http://schemas.microsoft.com/office/drawing/2014/main" id="{3EB393C7-725B-468C-A82F-509527E0EE85}"/>
              </a:ext>
            </a:extLst>
          </p:cNvPr>
          <p:cNvSpPr txBox="1"/>
          <p:nvPr/>
        </p:nvSpPr>
        <p:spPr>
          <a:xfrm>
            <a:off x="3083607" y="6078438"/>
            <a:ext cx="2743200" cy="3692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Warning signs of WRMSDs!!</a:t>
            </a:r>
          </a:p>
        </p:txBody>
      </p:sp>
      <p:pic>
        <p:nvPicPr>
          <p:cNvPr id="12291" name="Picture 3"/>
          <p:cNvPicPr>
            <a:picLocks noChangeAspect="1" noChangeArrowheads="1"/>
          </p:cNvPicPr>
          <p:nvPr/>
        </p:nvPicPr>
        <p:blipFill>
          <a:blip r:embed="rId2" cstate="print"/>
          <a:srcRect/>
          <a:stretch>
            <a:fillRect/>
          </a:stretch>
        </p:blipFill>
        <p:spPr bwMode="auto">
          <a:xfrm>
            <a:off x="241163" y="1844727"/>
            <a:ext cx="8665494" cy="3638550"/>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457460"/>
            <a:ext cx="8637367" cy="775597"/>
          </a:xfrm>
        </p:spPr>
        <p:txBody>
          <a:bodyPr/>
          <a:lstStyle>
            <a:lvl1pPr algn="l" defTabSz="342900">
              <a:defRPr sz="1650"/>
            </a:lvl1pPr>
          </a:lstStyle>
          <a:p>
            <a:pPr lvl="0"/>
            <a:r>
              <a:rPr lang="en-US" sz="2800" dirty="0"/>
              <a:t>Best Practice and Ergonomic Interventions for the Sonography Student</a:t>
            </a:r>
          </a:p>
        </p:txBody>
      </p:sp>
      <p:sp>
        <p:nvSpPr>
          <p:cNvPr id="105" name="Shape 105"/>
          <p:cNvSpPr>
            <a:spLocks noGrp="1"/>
          </p:cNvSpPr>
          <p:nvPr>
            <p:ph idx="1"/>
          </p:nvPr>
        </p:nvSpPr>
        <p:spPr>
          <a:xfrm>
            <a:off x="308474" y="1545837"/>
            <a:ext cx="8613775" cy="4556422"/>
          </a:xfrm>
        </p:spPr>
        <p:txBody>
          <a:bodyPr/>
          <a:lstStyle/>
          <a:p>
            <a:pPr lvl="0"/>
            <a:r>
              <a:rPr lang="en-US" sz="2000" dirty="0"/>
              <a:t>Prevention is the best treatment for WRMSDs:</a:t>
            </a:r>
          </a:p>
          <a:p>
            <a:pPr lvl="1"/>
            <a:r>
              <a:rPr lang="en-US" sz="2000" dirty="0"/>
              <a:t>Ergonomic interventions</a:t>
            </a:r>
          </a:p>
          <a:p>
            <a:pPr lvl="1"/>
            <a:r>
              <a:rPr lang="en-US" sz="2000" dirty="0"/>
              <a:t>Conditioning and stretching exercises</a:t>
            </a:r>
          </a:p>
          <a:p>
            <a:pPr lvl="0"/>
            <a:r>
              <a:rPr lang="en-US" sz="2000" dirty="0"/>
              <a:t>Shoulder and elbow:</a:t>
            </a:r>
          </a:p>
          <a:p>
            <a:pPr lvl="1"/>
            <a:r>
              <a:rPr lang="en-US" sz="2000" dirty="0"/>
              <a:t>Use no more than a 30-degree angle of abduction.</a:t>
            </a:r>
          </a:p>
          <a:p>
            <a:pPr lvl="1"/>
            <a:r>
              <a:rPr lang="en-US" sz="2000" dirty="0"/>
              <a:t>Position the patient as near to you as possible.</a:t>
            </a:r>
          </a:p>
          <a:p>
            <a:pPr lvl="1"/>
            <a:r>
              <a:rPr lang="en-US" sz="2000" dirty="0"/>
              <a:t>Use a cable support brace or shoulder assist.</a:t>
            </a:r>
          </a:p>
          <a:p>
            <a:pPr lvl="1"/>
            <a:r>
              <a:rPr lang="en-US" sz="2000" dirty="0"/>
              <a:t>Be mindful of static forceful scanning, which can injure the elbow.</a:t>
            </a:r>
          </a:p>
          <a:p>
            <a:pPr lvl="1"/>
            <a:r>
              <a:rPr lang="en-US" sz="2000" dirty="0"/>
              <a:t>Position the nonscanning arm so the elbow is at a 90-degree angle and the upper arm hangs freely at the side.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446574"/>
            <a:ext cx="8637367" cy="775597"/>
          </a:xfrm>
        </p:spPr>
        <p:txBody>
          <a:bodyPr/>
          <a:lstStyle>
            <a:lvl1pPr algn="l" defTabSz="342900">
              <a:defRPr sz="1650"/>
            </a:lvl1pPr>
          </a:lstStyle>
          <a:p>
            <a:pPr lvl="0"/>
            <a:r>
              <a:rPr lang="en-US" sz="2800" dirty="0"/>
              <a:t>Best Practice and Ergonomic Interventions for the Sonography Student (cont.)</a:t>
            </a:r>
          </a:p>
        </p:txBody>
      </p:sp>
      <p:sp>
        <p:nvSpPr>
          <p:cNvPr id="105" name="Shape 105"/>
          <p:cNvSpPr>
            <a:spLocks noGrp="1"/>
          </p:cNvSpPr>
          <p:nvPr>
            <p:ph sz="half" idx="1"/>
          </p:nvPr>
        </p:nvSpPr>
        <p:spPr>
          <a:xfrm>
            <a:off x="395782" y="1927781"/>
            <a:ext cx="4230688" cy="4510755"/>
          </a:xfrm>
        </p:spPr>
        <p:txBody>
          <a:bodyPr/>
          <a:lstStyle/>
          <a:p>
            <a:pPr marL="280670" indent="-280670"/>
            <a:r>
              <a:rPr lang="en-US" sz="2200" dirty="0"/>
              <a:t>The goal is to have the shoulder in a horizontal line, with the weight evenly balanced when seated. </a:t>
            </a:r>
            <a:endParaRPr lang="en-US"/>
          </a:p>
          <a:p>
            <a:pPr marL="280670" lvl="0" indent="-280670"/>
            <a:r>
              <a:rPr lang="en-US" sz="2200" dirty="0"/>
              <a:t>Try to avoid lifting the shoulders toward the ears, hunching your shoulders forward, and sitting with most of your weight on one hip.</a:t>
            </a:r>
            <a:endParaRPr lang="en-US"/>
          </a:p>
        </p:txBody>
      </p:sp>
      <p:pic>
        <p:nvPicPr>
          <p:cNvPr id="13314" name="Picture 2"/>
          <p:cNvPicPr>
            <a:picLocks noChangeAspect="1" noChangeArrowheads="1"/>
          </p:cNvPicPr>
          <p:nvPr/>
        </p:nvPicPr>
        <p:blipFill>
          <a:blip r:embed="rId2" cstate="print"/>
          <a:srcRect/>
          <a:stretch>
            <a:fillRect/>
          </a:stretch>
        </p:blipFill>
        <p:spPr bwMode="auto">
          <a:xfrm>
            <a:off x="4812552" y="1510941"/>
            <a:ext cx="3531895" cy="4386263"/>
          </a:xfrm>
          <a:prstGeom prst="rect">
            <a:avLst/>
          </a:prstGeom>
          <a:noFill/>
          <a:ln w="9525">
            <a:noFill/>
            <a:miter lim="800000"/>
            <a:headEnd/>
            <a:tailEnd/>
          </a:ln>
        </p:spPr>
      </p:pic>
    </p:spTree>
    <p:extLst>
      <p:ext uri="{BB962C8B-B14F-4D97-AF65-F5344CB8AC3E}">
        <p14:creationId xmlns:p14="http://schemas.microsoft.com/office/powerpoint/2010/main" val="40940659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08925" y="446574"/>
            <a:ext cx="8637367" cy="775597"/>
          </a:xfrm>
        </p:spPr>
        <p:txBody>
          <a:bodyPr/>
          <a:lstStyle>
            <a:lvl1pPr algn="l" defTabSz="342900">
              <a:defRPr sz="1650"/>
            </a:lvl1pPr>
          </a:lstStyle>
          <a:p>
            <a:pPr lvl="0"/>
            <a:r>
              <a:rPr lang="en-US" sz="2800" dirty="0"/>
              <a:t>Best Practice and Ergonomic Interventions for the Sonography Student (cont.)</a:t>
            </a:r>
          </a:p>
        </p:txBody>
      </p:sp>
      <p:sp>
        <p:nvSpPr>
          <p:cNvPr id="105" name="Shape 105"/>
          <p:cNvSpPr>
            <a:spLocks noGrp="1"/>
          </p:cNvSpPr>
          <p:nvPr>
            <p:ph idx="1"/>
          </p:nvPr>
        </p:nvSpPr>
        <p:spPr>
          <a:xfrm>
            <a:off x="317843" y="1698773"/>
            <a:ext cx="8613775" cy="4556422"/>
          </a:xfrm>
        </p:spPr>
        <p:txBody>
          <a:bodyPr/>
          <a:lstStyle/>
          <a:p>
            <a:pPr lvl="0"/>
            <a:r>
              <a:rPr lang="en-US" dirty="0"/>
              <a:t> Cable support brace sold by Sound Ergonomics.</a:t>
            </a:r>
          </a:p>
        </p:txBody>
      </p:sp>
      <p:pic>
        <p:nvPicPr>
          <p:cNvPr id="14338" name="Picture 2"/>
          <p:cNvPicPr>
            <a:picLocks noChangeAspect="1" noChangeArrowheads="1"/>
          </p:cNvPicPr>
          <p:nvPr/>
        </p:nvPicPr>
        <p:blipFill>
          <a:blip r:embed="rId2" cstate="print"/>
          <a:srcRect/>
          <a:stretch>
            <a:fillRect/>
          </a:stretch>
        </p:blipFill>
        <p:spPr bwMode="auto">
          <a:xfrm>
            <a:off x="1857375" y="2252471"/>
            <a:ext cx="5286374" cy="3970067"/>
          </a:xfrm>
          <a:prstGeom prst="rect">
            <a:avLst/>
          </a:prstGeom>
          <a:noFill/>
          <a:ln w="9525">
            <a:noFill/>
            <a:miter lim="800000"/>
            <a:headEnd/>
            <a:tailEnd/>
          </a:ln>
        </p:spPr>
      </p:pic>
    </p:spTree>
    <p:extLst>
      <p:ext uri="{BB962C8B-B14F-4D97-AF65-F5344CB8AC3E}">
        <p14:creationId xmlns:p14="http://schemas.microsoft.com/office/powerpoint/2010/main" val="16790394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xfrm>
            <a:off x="308925" y="459800"/>
            <a:ext cx="8637367" cy="775597"/>
          </a:xfrm>
        </p:spPr>
        <p:txBody>
          <a:bodyPr/>
          <a:lstStyle>
            <a:lvl1pPr algn="l" defTabSz="411479">
              <a:defRPr sz="1979"/>
            </a:lvl1pPr>
          </a:lstStyle>
          <a:p>
            <a:pPr lvl="0"/>
            <a:r>
              <a:rPr lang="en-US" sz="2800" dirty="0"/>
              <a:t>What Are Work-Related Musculoskeletal Disorders (WRMSDs)?</a:t>
            </a:r>
          </a:p>
        </p:txBody>
      </p:sp>
      <p:sp>
        <p:nvSpPr>
          <p:cNvPr id="27" name="Shape 27"/>
          <p:cNvSpPr>
            <a:spLocks noGrp="1"/>
          </p:cNvSpPr>
          <p:nvPr>
            <p:ph idx="1"/>
          </p:nvPr>
        </p:nvSpPr>
        <p:spPr>
          <a:xfrm>
            <a:off x="270999" y="1632684"/>
            <a:ext cx="8613775" cy="4564968"/>
          </a:xfrm>
        </p:spPr>
        <p:txBody>
          <a:bodyPr/>
          <a:lstStyle/>
          <a:p>
            <a:pPr lvl="0"/>
            <a:r>
              <a:rPr lang="en-US" sz="1800" dirty="0"/>
              <a:t>Occupational injuries are the main reasons for long-term absences among healthcare workers.</a:t>
            </a:r>
          </a:p>
          <a:p>
            <a:pPr lvl="0"/>
            <a:r>
              <a:rPr lang="en-US" sz="1800" dirty="0"/>
              <a:t>On average, it only takes 5 years for a sonographer to start experiencing pain associated with the job.</a:t>
            </a:r>
          </a:p>
          <a:p>
            <a:pPr lvl="0"/>
            <a:r>
              <a:rPr lang="en-US" sz="1800" dirty="0"/>
              <a:t>Several studies suggest between 80% and 90% of sonographers scan in pain.</a:t>
            </a:r>
          </a:p>
          <a:p>
            <a:pPr lvl="0"/>
            <a:r>
              <a:rPr lang="en-US" sz="1800" dirty="0"/>
              <a:t>WRMSDs are occupationally acquired or aggravated injuries to muscles, tendons, ligaments, or cartilage resulting from repetitive use.</a:t>
            </a:r>
          </a:p>
          <a:p>
            <a:pPr lvl="1"/>
            <a:r>
              <a:rPr lang="en-US" sz="1800" dirty="0"/>
              <a:t>These can lead to pain, swelling, inflammation, spine degeneration, and gradual deterioration of tendons and ligaments.</a:t>
            </a:r>
          </a:p>
          <a:p>
            <a:pPr lvl="1"/>
            <a:r>
              <a:rPr lang="en-US" sz="1800" dirty="0"/>
              <a:t>Pain during exam may subside, but damage to soft tissue accumulates with time.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cstate="print"/>
          <a:srcRect/>
          <a:stretch>
            <a:fillRect/>
          </a:stretch>
        </p:blipFill>
        <p:spPr bwMode="auto">
          <a:xfrm>
            <a:off x="5900574" y="1730818"/>
            <a:ext cx="2487776" cy="2112962"/>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3479800" y="1698194"/>
            <a:ext cx="2738438" cy="2334497"/>
          </a:xfrm>
          <a:prstGeom prst="rect">
            <a:avLst/>
          </a:prstGeom>
          <a:noFill/>
          <a:ln w="9525">
            <a:noFill/>
            <a:miter lim="800000"/>
            <a:headEnd/>
            <a:tailEnd/>
          </a:ln>
        </p:spPr>
      </p:pic>
      <p:sp>
        <p:nvSpPr>
          <p:cNvPr id="12" name="Title 11"/>
          <p:cNvSpPr>
            <a:spLocks noGrp="1"/>
          </p:cNvSpPr>
          <p:nvPr>
            <p:ph type="title"/>
          </p:nvPr>
        </p:nvSpPr>
        <p:spPr>
          <a:xfrm>
            <a:off x="308925" y="735260"/>
            <a:ext cx="8637367" cy="388937"/>
          </a:xfrm>
        </p:spPr>
        <p:txBody>
          <a:bodyPr/>
          <a:lstStyle/>
          <a:p>
            <a:pPr lvl="0"/>
            <a:r>
              <a:rPr lang="en-US" dirty="0">
                <a:sym typeface="Trebuchet MS"/>
              </a:rPr>
              <a:t>Best Practice and Ergonomic Interventions for the Sonography Student (cont.)</a:t>
            </a:r>
            <a:endParaRPr lang="en-US" dirty="0"/>
          </a:p>
        </p:txBody>
      </p:sp>
      <p:sp>
        <p:nvSpPr>
          <p:cNvPr id="111" name="Shape 111"/>
          <p:cNvSpPr>
            <a:spLocks noGrp="1"/>
          </p:cNvSpPr>
          <p:nvPr>
            <p:ph idx="1"/>
          </p:nvPr>
        </p:nvSpPr>
        <p:spPr>
          <a:xfrm>
            <a:off x="317843" y="1682391"/>
            <a:ext cx="8613775" cy="4496601"/>
          </a:xfrm>
        </p:spPr>
        <p:txBody>
          <a:bodyPr/>
          <a:lstStyle/>
          <a:p>
            <a:pPr lvl="0"/>
            <a:r>
              <a:rPr lang="en-US" sz="2000" dirty="0"/>
              <a:t>Wrist and hand:</a:t>
            </a:r>
          </a:p>
          <a:p>
            <a:pPr lvl="0"/>
            <a:endParaRPr lang="en-US" sz="2000" dirty="0"/>
          </a:p>
          <a:p>
            <a:pPr lvl="0"/>
            <a:endParaRPr lang="en-US" sz="2000" dirty="0"/>
          </a:p>
          <a:p>
            <a:pPr lvl="0"/>
            <a:endParaRPr lang="en-US" sz="2000" dirty="0"/>
          </a:p>
          <a:p>
            <a:pPr lvl="1"/>
            <a:endParaRPr lang="en-US" sz="2000" dirty="0"/>
          </a:p>
          <a:p>
            <a:pPr lvl="1"/>
            <a:r>
              <a:rPr lang="en-US" sz="2000" dirty="0"/>
              <a:t>Any movement that requires the wrist to be taken out of neutral position reduces its strength.</a:t>
            </a:r>
          </a:p>
          <a:p>
            <a:pPr lvl="1"/>
            <a:r>
              <a:rPr lang="en-US" sz="2000" dirty="0"/>
              <a:t>Be mindful of repetitive gripping action.</a:t>
            </a:r>
          </a:p>
          <a:p>
            <a:pPr lvl="1"/>
            <a:r>
              <a:rPr lang="en-US" sz="2000" dirty="0"/>
              <a:t>If ganglion cysts occur, they should be drained or surgically removed.</a:t>
            </a:r>
          </a:p>
          <a:p>
            <a:pPr lvl="1"/>
            <a:r>
              <a:rPr lang="en-US" sz="2000" dirty="0"/>
              <a:t>Make use of cable support braces and wrist braces.</a:t>
            </a:r>
          </a:p>
        </p:txBody>
      </p:sp>
      <p:pic>
        <p:nvPicPr>
          <p:cNvPr id="15362" name="Picture 2"/>
          <p:cNvPicPr>
            <a:picLocks noChangeAspect="1" noChangeArrowheads="1"/>
          </p:cNvPicPr>
          <p:nvPr/>
        </p:nvPicPr>
        <p:blipFill>
          <a:blip r:embed="rId4" cstate="print"/>
          <a:srcRect/>
          <a:stretch>
            <a:fillRect/>
          </a:stretch>
        </p:blipFill>
        <p:spPr bwMode="auto">
          <a:xfrm>
            <a:off x="583387" y="2137217"/>
            <a:ext cx="3042461" cy="1801813"/>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8925" y="844120"/>
            <a:ext cx="8637367" cy="388937"/>
          </a:xfrm>
        </p:spPr>
        <p:txBody>
          <a:bodyPr/>
          <a:lstStyle/>
          <a:p>
            <a:pPr lvl="0"/>
            <a:r>
              <a:rPr lang="en-US" dirty="0">
                <a:sym typeface="Trebuchet MS"/>
              </a:rPr>
              <a:t>Best Practice and Ergonomic Interventions for the Sonography Student (cont.)</a:t>
            </a:r>
            <a:endParaRPr lang="en-US" dirty="0"/>
          </a:p>
        </p:txBody>
      </p:sp>
      <p:sp>
        <p:nvSpPr>
          <p:cNvPr id="117" name="Shape 117"/>
          <p:cNvSpPr>
            <a:spLocks noGrp="1"/>
          </p:cNvSpPr>
          <p:nvPr>
            <p:ph idx="1"/>
          </p:nvPr>
        </p:nvSpPr>
        <p:spPr>
          <a:xfrm>
            <a:off x="317843" y="1362832"/>
            <a:ext cx="8613775" cy="4522238"/>
          </a:xfrm>
        </p:spPr>
        <p:txBody>
          <a:bodyPr/>
          <a:lstStyle/>
          <a:p>
            <a:pPr lvl="0"/>
            <a:r>
              <a:rPr lang="en-US" dirty="0"/>
              <a:t>Neck and back:</a:t>
            </a:r>
          </a:p>
          <a:p>
            <a:pPr lvl="1"/>
            <a:r>
              <a:rPr lang="en-US" dirty="0"/>
              <a:t>Pain can manifest because of repetitive twisting in the neck and trunk and can led to spinal dysfunction.</a:t>
            </a:r>
          </a:p>
          <a:p>
            <a:pPr lvl="1"/>
            <a:r>
              <a:rPr lang="en-US" dirty="0"/>
              <a:t>Alter your position and take occasional short breaks.</a:t>
            </a:r>
          </a:p>
          <a:p>
            <a:pPr lvl="1"/>
            <a:r>
              <a:rPr lang="en-US" dirty="0"/>
              <a:t>Prevent twisting by placing the ultrasound machine as close as possible to the examination table; manipulate the monitor to reduce neck twisting.</a:t>
            </a:r>
          </a:p>
          <a:p>
            <a:pPr lvl="1"/>
            <a:r>
              <a:rPr lang="en-US" dirty="0"/>
              <a:t>When standing, keep your spine straight with your weight evenly distributed between both legs.</a:t>
            </a:r>
          </a:p>
          <a:p>
            <a:pPr lvl="1"/>
            <a:r>
              <a:rPr lang="en-US" dirty="0"/>
              <a:t>Postural support devices can reduce neck and back strain.</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08925" y="844120"/>
            <a:ext cx="8637367" cy="388937"/>
          </a:xfrm>
        </p:spPr>
        <p:txBody>
          <a:bodyPr/>
          <a:lstStyle/>
          <a:p>
            <a:pPr lvl="0"/>
            <a:r>
              <a:rPr lang="en-US" dirty="0">
                <a:sym typeface="Trebuchet MS"/>
              </a:rPr>
              <a:t>Best Practice and Ergonomic Interventions for the Sonography Student (cont.)</a:t>
            </a:r>
            <a:endParaRPr lang="en-US" dirty="0"/>
          </a:p>
        </p:txBody>
      </p:sp>
      <p:sp>
        <p:nvSpPr>
          <p:cNvPr id="117" name="Shape 117"/>
          <p:cNvSpPr>
            <a:spLocks noGrp="1"/>
          </p:cNvSpPr>
          <p:nvPr>
            <p:ph sz="half" idx="1"/>
          </p:nvPr>
        </p:nvSpPr>
        <p:spPr>
          <a:xfrm>
            <a:off x="414520" y="1635352"/>
            <a:ext cx="3917060" cy="4502209"/>
          </a:xfrm>
        </p:spPr>
        <p:txBody>
          <a:bodyPr/>
          <a:lstStyle/>
          <a:p>
            <a:pPr marL="280670" indent="-280670"/>
            <a:r>
              <a:rPr lang="en-US" sz="2200" dirty="0"/>
              <a:t>Thoracic outlet syndrome is a painful disorder of the fingers, hand, and possibly the wrist due to the compression of the brachial nerve plexus and vessels between </a:t>
            </a:r>
            <a:r>
              <a:rPr lang="en-US" sz="2200"/>
              <a:t>the neck and shoulder.</a:t>
            </a:r>
            <a:endParaRPr lang="en-US"/>
          </a:p>
          <a:p>
            <a:pPr marL="280670" indent="-280670"/>
            <a:r>
              <a:rPr lang="en-US" sz="2200" dirty="0"/>
              <a:t>It can cause by tilting the head forward, hunching the shoulders forward, or continuously reaching overhead.</a:t>
            </a:r>
            <a:endParaRPr lang="en-US"/>
          </a:p>
        </p:txBody>
      </p:sp>
      <p:pic>
        <p:nvPicPr>
          <p:cNvPr id="16386" name="Picture 2"/>
          <p:cNvPicPr>
            <a:picLocks noChangeAspect="1" noChangeArrowheads="1"/>
          </p:cNvPicPr>
          <p:nvPr/>
        </p:nvPicPr>
        <p:blipFill>
          <a:blip r:embed="rId2" cstate="print"/>
          <a:srcRect/>
          <a:stretch>
            <a:fillRect/>
          </a:stretch>
        </p:blipFill>
        <p:spPr bwMode="auto">
          <a:xfrm>
            <a:off x="4154710" y="2117332"/>
            <a:ext cx="4584313" cy="3531569"/>
          </a:xfrm>
          <a:prstGeom prst="rect">
            <a:avLst/>
          </a:prstGeom>
          <a:noFill/>
          <a:ln w="9525">
            <a:noFill/>
            <a:miter lim="800000"/>
            <a:headEnd/>
            <a:tailEnd/>
          </a:ln>
        </p:spPr>
      </p:pic>
    </p:spTree>
    <p:extLst>
      <p:ext uri="{BB962C8B-B14F-4D97-AF65-F5344CB8AC3E}">
        <p14:creationId xmlns:p14="http://schemas.microsoft.com/office/powerpoint/2010/main" val="39733027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8925" y="833234"/>
            <a:ext cx="8637367" cy="388937"/>
          </a:xfrm>
        </p:spPr>
        <p:txBody>
          <a:bodyPr/>
          <a:lstStyle/>
          <a:p>
            <a:pPr lvl="0"/>
            <a:r>
              <a:rPr lang="en-US" dirty="0">
                <a:sym typeface="Trebuchet MS"/>
              </a:rPr>
              <a:t>Best Practice and Ergonomic Interventions for the Sonography Student (cont.)</a:t>
            </a:r>
            <a:endParaRPr lang="en-US" dirty="0"/>
          </a:p>
        </p:txBody>
      </p:sp>
      <p:sp>
        <p:nvSpPr>
          <p:cNvPr id="123" name="Shape 123"/>
          <p:cNvSpPr>
            <a:spLocks noGrp="1"/>
          </p:cNvSpPr>
          <p:nvPr>
            <p:ph sz="half" idx="1"/>
          </p:nvPr>
        </p:nvSpPr>
        <p:spPr>
          <a:xfrm>
            <a:off x="339569" y="1798045"/>
            <a:ext cx="4230688" cy="4553484"/>
          </a:xfrm>
        </p:spPr>
        <p:txBody>
          <a:bodyPr/>
          <a:lstStyle/>
          <a:p>
            <a:pPr marL="280670" lvl="0" indent="-280670"/>
            <a:r>
              <a:rPr lang="en-US" sz="2200" dirty="0"/>
              <a:t>Lower extremities:</a:t>
            </a:r>
            <a:endParaRPr lang="en-US"/>
          </a:p>
          <a:p>
            <a:pPr marL="861695" lvl="1" indent="-404495"/>
            <a:r>
              <a:rPr lang="en-US" sz="2200" dirty="0"/>
              <a:t>Personal orthotic devices can be worn on the foot and ankle to prevent pain associated with plantar fasciitis.</a:t>
            </a:r>
            <a:endParaRPr lang="en-US" sz="2200" dirty="0">
              <a:ea typeface="Verdana"/>
            </a:endParaRPr>
          </a:p>
          <a:p>
            <a:pPr marL="280670" indent="-280670"/>
            <a:r>
              <a:rPr lang="en-US" dirty="0"/>
              <a:t>These can also treat tarsal tunnel syndrome.</a:t>
            </a:r>
            <a:endParaRPr lang="en-US" dirty="0">
              <a:ea typeface="Verdana"/>
            </a:endParaRPr>
          </a:p>
          <a:p>
            <a:pPr marL="861695" lvl="1" indent="-404495"/>
            <a:r>
              <a:rPr lang="en-US" sz="2200" dirty="0"/>
              <a:t>Orthotic shoes may remedy foot pain.</a:t>
            </a:r>
            <a:endParaRPr lang="en-US" sz="2200" dirty="0">
              <a:ea typeface="Verdana"/>
            </a:endParaRPr>
          </a:p>
        </p:txBody>
      </p:sp>
      <p:pic>
        <p:nvPicPr>
          <p:cNvPr id="17410" name="Picture 2"/>
          <p:cNvPicPr>
            <a:picLocks noChangeAspect="1" noChangeArrowheads="1"/>
          </p:cNvPicPr>
          <p:nvPr/>
        </p:nvPicPr>
        <p:blipFill>
          <a:blip r:embed="rId2" cstate="print"/>
          <a:srcRect/>
          <a:stretch>
            <a:fillRect/>
          </a:stretch>
        </p:blipFill>
        <p:spPr bwMode="auto">
          <a:xfrm>
            <a:off x="4786509" y="1984862"/>
            <a:ext cx="4055502" cy="2892790"/>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416256"/>
            <a:ext cx="8637367" cy="775597"/>
          </a:xfrm>
        </p:spPr>
        <p:txBody>
          <a:bodyPr/>
          <a:lstStyle>
            <a:lvl1pPr algn="l" defTabSz="452627">
              <a:defRPr sz="2178"/>
            </a:lvl1pPr>
          </a:lstStyle>
          <a:p>
            <a:pPr lvl="0"/>
            <a:r>
              <a:rPr lang="en-US" sz="2800" dirty="0"/>
              <a:t>General Treatment of WRMSDs and Lifestyle Impact</a:t>
            </a:r>
          </a:p>
        </p:txBody>
      </p:sp>
      <p:sp>
        <p:nvSpPr>
          <p:cNvPr id="129" name="Shape 129"/>
          <p:cNvSpPr>
            <a:spLocks noGrp="1"/>
          </p:cNvSpPr>
          <p:nvPr>
            <p:ph idx="1"/>
          </p:nvPr>
        </p:nvSpPr>
        <p:spPr>
          <a:xfrm>
            <a:off x="317843" y="1456231"/>
            <a:ext cx="8613775" cy="4624788"/>
          </a:xfrm>
        </p:spPr>
        <p:txBody>
          <a:bodyPr/>
          <a:lstStyle/>
          <a:p>
            <a:pPr lvl="0"/>
            <a:r>
              <a:rPr lang="en-US" sz="1600" dirty="0"/>
              <a:t>The most common treatment is rest and anti-inflammatory medications.</a:t>
            </a:r>
          </a:p>
          <a:p>
            <a:pPr lvl="0"/>
            <a:r>
              <a:rPr lang="en-US" sz="1600" dirty="0"/>
              <a:t>Other options include:</a:t>
            </a:r>
          </a:p>
          <a:p>
            <a:pPr lvl="1"/>
            <a:r>
              <a:rPr lang="en-US" sz="1600" dirty="0"/>
              <a:t>Chiropractics</a:t>
            </a:r>
          </a:p>
          <a:p>
            <a:pPr lvl="1"/>
            <a:r>
              <a:rPr lang="en-US" sz="1600" dirty="0"/>
              <a:t>Massage therapy</a:t>
            </a:r>
          </a:p>
          <a:p>
            <a:pPr lvl="1"/>
            <a:r>
              <a:rPr lang="en-US" sz="1600" dirty="0"/>
              <a:t>Acupuncture</a:t>
            </a:r>
          </a:p>
          <a:p>
            <a:pPr lvl="1"/>
            <a:r>
              <a:rPr lang="en-US" sz="1600" dirty="0"/>
              <a:t>Fitness programs</a:t>
            </a:r>
          </a:p>
          <a:p>
            <a:pPr lvl="1"/>
            <a:r>
              <a:rPr lang="en-US" sz="1600" dirty="0"/>
              <a:t>Athletic programs</a:t>
            </a:r>
          </a:p>
          <a:p>
            <a:pPr lvl="1"/>
            <a:r>
              <a:rPr lang="en-US" sz="1600" dirty="0"/>
              <a:t>Trigger point injections</a:t>
            </a:r>
          </a:p>
          <a:p>
            <a:pPr lvl="1"/>
            <a:r>
              <a:rPr lang="en-US" sz="1600" dirty="0"/>
              <a:t>Herbal treatments</a:t>
            </a:r>
          </a:p>
          <a:p>
            <a:pPr lvl="1"/>
            <a:r>
              <a:rPr lang="en-US" sz="1600" dirty="0"/>
              <a:t>Physiotherapy</a:t>
            </a:r>
          </a:p>
          <a:p>
            <a:pPr lvl="0"/>
            <a:r>
              <a:rPr lang="en-US" sz="1600" dirty="0"/>
              <a:t>Work closely with a qualified physician.</a:t>
            </a:r>
          </a:p>
          <a:p>
            <a:pPr lvl="0"/>
            <a:r>
              <a:rPr lang="en-US" sz="1600" dirty="0"/>
              <a:t>WRMSDs can drastically affect your job, lifestyle, and emotional well-being.</a:t>
            </a:r>
          </a:p>
          <a:p>
            <a:pPr lvl="0"/>
            <a:r>
              <a:rPr lang="en-US" sz="1600" dirty="0"/>
              <a:t>Take immediate action if you feel you may be developing a WRMSD.</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308925" y="820212"/>
            <a:ext cx="8637367" cy="388937"/>
          </a:xfrm>
        </p:spPr>
        <p:txBody>
          <a:bodyPr/>
          <a:lstStyle>
            <a:lvl1pPr algn="l" defTabSz="452627">
              <a:defRPr sz="2178"/>
            </a:lvl1pPr>
          </a:lstStyle>
          <a:p>
            <a:pPr lvl="0"/>
            <a:r>
              <a:rPr lang="en-US" sz="2800" dirty="0"/>
              <a:t>Summary</a:t>
            </a:r>
          </a:p>
        </p:txBody>
      </p:sp>
      <p:sp>
        <p:nvSpPr>
          <p:cNvPr id="129" name="Shape 129"/>
          <p:cNvSpPr>
            <a:spLocks noGrp="1"/>
          </p:cNvSpPr>
          <p:nvPr>
            <p:ph idx="1"/>
          </p:nvPr>
        </p:nvSpPr>
        <p:spPr>
          <a:xfrm>
            <a:off x="317843" y="1329405"/>
            <a:ext cx="8613775" cy="4762500"/>
          </a:xfrm>
        </p:spPr>
        <p:txBody>
          <a:bodyPr/>
          <a:lstStyle/>
          <a:p>
            <a:pPr marL="280670" lvl="0" indent="-280670"/>
            <a:r>
              <a:rPr lang="en-US" sz="2100" dirty="0"/>
              <a:t>WRMSDs are either occupationally acquired or occupationally aggravated injuries to an individual’s muscles, tendons, ligaments, and cartilage that result from repetitive use.</a:t>
            </a:r>
            <a:endParaRPr lang="en-US"/>
          </a:p>
          <a:p>
            <a:pPr marL="280670" lvl="0" indent="-280670"/>
            <a:r>
              <a:rPr lang="en-US" sz="2100" dirty="0"/>
              <a:t>The most common locations of WRMSDs for sonographers are the shoulder, neck, wrist, back, and hands.</a:t>
            </a:r>
            <a:endParaRPr lang="en-US" sz="2100" dirty="0">
              <a:ea typeface="Verdana"/>
            </a:endParaRPr>
          </a:p>
          <a:p>
            <a:pPr marL="280670" lvl="0" indent="-280670"/>
            <a:r>
              <a:rPr lang="en-US" sz="2100" dirty="0"/>
              <a:t>By being aware that your new chosen profession could offer some physical challenges for you in the future, you can mediate and try to prevent these challenges early in your career.</a:t>
            </a:r>
            <a:endParaRPr lang="en-US" sz="2100" dirty="0">
              <a:ea typeface="Verdana"/>
            </a:endParaRPr>
          </a:p>
          <a:p>
            <a:pPr marL="280670" lvl="0" indent="-280670"/>
            <a:r>
              <a:rPr lang="en-US" sz="2100" dirty="0"/>
              <a:t>Be cognizant of pain that you experience in the initial days of your </a:t>
            </a:r>
            <a:r>
              <a:rPr lang="en-US" sz="2100"/>
              <a:t>training and</a:t>
            </a:r>
            <a:r>
              <a:rPr lang="en-US" sz="2100" dirty="0"/>
              <a:t> make alterations immediately in order to enjoy the profession that you have chosen for many years.</a:t>
            </a:r>
            <a:endParaRPr lang="en-US" sz="2100" dirty="0">
              <a:ea typeface="Verdana"/>
            </a:endParaRPr>
          </a:p>
        </p:txBody>
      </p:sp>
    </p:spTree>
    <p:extLst>
      <p:ext uri="{BB962C8B-B14F-4D97-AF65-F5344CB8AC3E}">
        <p14:creationId xmlns:p14="http://schemas.microsoft.com/office/powerpoint/2010/main" val="22852525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a:xfrm>
            <a:off x="308925" y="438028"/>
            <a:ext cx="8637367" cy="775597"/>
          </a:xfrm>
        </p:spPr>
        <p:txBody>
          <a:bodyPr/>
          <a:lstStyle>
            <a:lvl1pPr algn="l" defTabSz="411479">
              <a:defRPr sz="1979"/>
            </a:lvl1pPr>
          </a:lstStyle>
          <a:p>
            <a:pPr lvl="0"/>
            <a:r>
              <a:rPr lang="en-US" sz="2800" dirty="0"/>
              <a:t>What Are Work-Related Musculoskeletal Disorders (WRMSDs)? (cont.)</a:t>
            </a:r>
          </a:p>
        </p:txBody>
      </p:sp>
      <p:sp>
        <p:nvSpPr>
          <p:cNvPr id="27" name="Shape 27"/>
          <p:cNvSpPr>
            <a:spLocks noGrp="1"/>
          </p:cNvSpPr>
          <p:nvPr>
            <p:ph idx="1"/>
          </p:nvPr>
        </p:nvSpPr>
        <p:spPr>
          <a:xfrm>
            <a:off x="458376" y="1551014"/>
            <a:ext cx="8229653" cy="4552950"/>
          </a:xfrm>
        </p:spPr>
        <p:txBody>
          <a:bodyPr/>
          <a:lstStyle/>
          <a:p>
            <a:pPr lvl="0"/>
            <a:r>
              <a:rPr lang="en-US" dirty="0"/>
              <a:t>Most common areas of work-related injuries for sonographers</a:t>
            </a:r>
          </a:p>
          <a:p>
            <a:pPr lvl="1"/>
            <a:r>
              <a:rPr lang="en-US" dirty="0"/>
              <a:t>Shoulder—84%</a:t>
            </a:r>
          </a:p>
          <a:p>
            <a:pPr lvl="1"/>
            <a:r>
              <a:rPr lang="en-US" dirty="0"/>
              <a:t>Neck—83%</a:t>
            </a:r>
          </a:p>
          <a:p>
            <a:pPr lvl="1"/>
            <a:r>
              <a:rPr lang="en-US" dirty="0"/>
              <a:t>Wrist—61%</a:t>
            </a:r>
          </a:p>
          <a:p>
            <a:pPr lvl="1"/>
            <a:r>
              <a:rPr lang="en-US" dirty="0"/>
              <a:t>Back—58%</a:t>
            </a:r>
          </a:p>
          <a:p>
            <a:pPr lvl="1"/>
            <a:r>
              <a:rPr lang="en-US" dirty="0"/>
              <a:t>Hands—56%</a:t>
            </a:r>
          </a:p>
          <a:p>
            <a:r>
              <a:rPr lang="en-US" dirty="0"/>
              <a:t>These injuries are the result of stress or tension applied to particular groups of muscles, nerves, tendons, and ligaments in cycles.</a:t>
            </a:r>
          </a:p>
        </p:txBody>
      </p:sp>
    </p:spTree>
    <p:extLst>
      <p:ext uri="{BB962C8B-B14F-4D97-AF65-F5344CB8AC3E}">
        <p14:creationId xmlns:p14="http://schemas.microsoft.com/office/powerpoint/2010/main" val="35506288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308925" y="841984"/>
            <a:ext cx="8637367" cy="388937"/>
          </a:xfrm>
        </p:spPr>
        <p:txBody>
          <a:bodyPr/>
          <a:lstStyle>
            <a:lvl1pPr algn="l" defTabSz="452627">
              <a:defRPr sz="2178"/>
            </a:lvl1pPr>
          </a:lstStyle>
          <a:p>
            <a:pPr lvl="0"/>
            <a:r>
              <a:rPr lang="en-US" sz="2800" dirty="0"/>
              <a:t>Ergonomics</a:t>
            </a:r>
          </a:p>
        </p:txBody>
      </p:sp>
      <p:sp>
        <p:nvSpPr>
          <p:cNvPr id="39" name="Shape 39"/>
          <p:cNvSpPr>
            <a:spLocks noGrp="1"/>
          </p:cNvSpPr>
          <p:nvPr>
            <p:ph idx="1"/>
          </p:nvPr>
        </p:nvSpPr>
        <p:spPr>
          <a:xfrm>
            <a:off x="270999" y="1397676"/>
            <a:ext cx="8613775" cy="4762500"/>
          </a:xfrm>
        </p:spPr>
        <p:txBody>
          <a:bodyPr/>
          <a:lstStyle/>
          <a:p>
            <a:pPr lvl="0"/>
            <a:r>
              <a:rPr lang="en-US" b="1" dirty="0"/>
              <a:t>Ergonomics</a:t>
            </a:r>
            <a:r>
              <a:rPr lang="en-US" dirty="0"/>
              <a:t> is the scientific study of creating tools and equipment that help the human body adapt to the work environment.</a:t>
            </a:r>
          </a:p>
        </p:txBody>
      </p:sp>
      <p:pic>
        <p:nvPicPr>
          <p:cNvPr id="1026" name="Picture 2"/>
          <p:cNvPicPr>
            <a:picLocks noChangeAspect="1" noChangeArrowheads="1"/>
          </p:cNvPicPr>
          <p:nvPr/>
        </p:nvPicPr>
        <p:blipFill>
          <a:blip r:embed="rId2" cstate="print"/>
          <a:srcRect/>
          <a:stretch>
            <a:fillRect/>
          </a:stretch>
        </p:blipFill>
        <p:spPr bwMode="auto">
          <a:xfrm>
            <a:off x="504746" y="2455551"/>
            <a:ext cx="8139213" cy="3667392"/>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308925" y="820212"/>
            <a:ext cx="8637367" cy="388937"/>
          </a:xfrm>
        </p:spPr>
        <p:txBody>
          <a:bodyPr/>
          <a:lstStyle>
            <a:lvl1pPr algn="l" defTabSz="452627">
              <a:defRPr sz="2178"/>
            </a:lvl1pPr>
          </a:lstStyle>
          <a:p>
            <a:pPr lvl="0"/>
            <a:r>
              <a:rPr lang="en-US" sz="2800" dirty="0"/>
              <a:t>Body Mechanics</a:t>
            </a:r>
          </a:p>
        </p:txBody>
      </p:sp>
      <p:sp>
        <p:nvSpPr>
          <p:cNvPr id="45" name="Shape 45"/>
          <p:cNvSpPr>
            <a:spLocks noGrp="1"/>
          </p:cNvSpPr>
          <p:nvPr>
            <p:ph idx="1"/>
          </p:nvPr>
        </p:nvSpPr>
        <p:spPr>
          <a:xfrm>
            <a:off x="308474" y="1481996"/>
            <a:ext cx="8613775" cy="4762500"/>
          </a:xfrm>
        </p:spPr>
        <p:txBody>
          <a:bodyPr/>
          <a:lstStyle/>
          <a:p>
            <a:pPr lvl="0"/>
            <a:r>
              <a:rPr lang="en-US" sz="2000" dirty="0"/>
              <a:t>Use of proper body mechanics and making it a habit to think about correct posture before acting can save you from pain.</a:t>
            </a:r>
          </a:p>
          <a:p>
            <a:pPr lvl="1"/>
            <a:r>
              <a:rPr lang="en-US" sz="2000" dirty="0"/>
              <a:t>When you stand, the center of gravity is located at the center of the pelvis.</a:t>
            </a:r>
          </a:p>
          <a:p>
            <a:pPr lvl="2"/>
            <a:r>
              <a:rPr lang="en-US" sz="2000" dirty="0"/>
              <a:t>Maintaining this can save you from pain.</a:t>
            </a:r>
          </a:p>
          <a:p>
            <a:pPr lvl="2"/>
            <a:r>
              <a:rPr lang="en-US" sz="2000" dirty="0"/>
              <a:t>Postural support devices can encourage correct positioning.</a:t>
            </a:r>
          </a:p>
          <a:p>
            <a:pPr lvl="0"/>
            <a:r>
              <a:rPr lang="en-US" sz="2000" dirty="0"/>
              <a:t>Proper body mechanics ensure the spine is in appropriate alignment.</a:t>
            </a:r>
          </a:p>
          <a:p>
            <a:pPr lvl="0"/>
            <a:r>
              <a:rPr lang="en-US" sz="2000" dirty="0"/>
              <a:t>You may have to deviate from correct posture due to a patient’s physical state.</a:t>
            </a:r>
          </a:p>
          <a:p>
            <a:pPr lvl="1"/>
            <a:r>
              <a:rPr lang="en-US" sz="2000" dirty="0"/>
              <a:t>Never hesitate to ask for assistance.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308925" y="831098"/>
            <a:ext cx="8637367" cy="388937"/>
          </a:xfrm>
        </p:spPr>
        <p:txBody>
          <a:bodyPr/>
          <a:lstStyle>
            <a:lvl1pPr algn="l" defTabSz="452627">
              <a:defRPr sz="2178"/>
            </a:lvl1pPr>
          </a:lstStyle>
          <a:p>
            <a:pPr lvl="0"/>
            <a:r>
              <a:rPr lang="en-US" sz="2800" dirty="0"/>
              <a:t>Personal and Environmental Risk Factors</a:t>
            </a:r>
          </a:p>
        </p:txBody>
      </p:sp>
      <p:sp>
        <p:nvSpPr>
          <p:cNvPr id="51" name="Shape 51"/>
          <p:cNvSpPr>
            <a:spLocks noGrp="1"/>
          </p:cNvSpPr>
          <p:nvPr>
            <p:ph sz="half" idx="1"/>
          </p:nvPr>
        </p:nvSpPr>
        <p:spPr>
          <a:xfrm>
            <a:off x="339568" y="1765627"/>
            <a:ext cx="4708526" cy="4740729"/>
          </a:xfrm>
        </p:spPr>
        <p:txBody>
          <a:bodyPr/>
          <a:lstStyle/>
          <a:p>
            <a:pPr lvl="0"/>
            <a:r>
              <a:rPr lang="en-US" sz="2000" dirty="0"/>
              <a:t>Risk factors for development of WRMSDs include:</a:t>
            </a:r>
          </a:p>
          <a:p>
            <a:pPr lvl="1"/>
            <a:r>
              <a:rPr lang="en-US" sz="2000" dirty="0"/>
              <a:t>Posture and body positioning</a:t>
            </a:r>
          </a:p>
          <a:p>
            <a:pPr lvl="1"/>
            <a:r>
              <a:rPr lang="en-US" sz="2000" dirty="0"/>
              <a:t>Repetitive motions and force</a:t>
            </a:r>
          </a:p>
          <a:p>
            <a:pPr lvl="1"/>
            <a:r>
              <a:rPr lang="en-US" sz="2000" dirty="0"/>
              <a:t>Room and equipment design</a:t>
            </a:r>
          </a:p>
          <a:p>
            <a:pPr lvl="1"/>
            <a:r>
              <a:rPr lang="en-US" sz="2000" dirty="0"/>
              <a:t>Job design</a:t>
            </a:r>
          </a:p>
          <a:p>
            <a:pPr lvl="1"/>
            <a:r>
              <a:rPr lang="en-US" sz="2000" dirty="0"/>
              <a:t>Other threatening physical predisposing factors</a:t>
            </a:r>
          </a:p>
          <a:p>
            <a:pPr lvl="1"/>
            <a:r>
              <a:rPr lang="en-US" sz="2000" dirty="0"/>
              <a:t>Risks specific to some specialties</a:t>
            </a:r>
          </a:p>
        </p:txBody>
      </p:sp>
      <p:pic>
        <p:nvPicPr>
          <p:cNvPr id="2050" name="Picture 2"/>
          <p:cNvPicPr>
            <a:picLocks noChangeAspect="1" noChangeArrowheads="1"/>
          </p:cNvPicPr>
          <p:nvPr/>
        </p:nvPicPr>
        <p:blipFill>
          <a:blip r:embed="rId2" cstate="print"/>
          <a:srcRect/>
          <a:stretch>
            <a:fillRect/>
          </a:stretch>
        </p:blipFill>
        <p:spPr bwMode="auto">
          <a:xfrm>
            <a:off x="5791201" y="1805871"/>
            <a:ext cx="2191884" cy="4664779"/>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798440"/>
            <a:ext cx="8637367" cy="388937"/>
          </a:xfrm>
        </p:spPr>
        <p:txBody>
          <a:bodyPr/>
          <a:lstStyle>
            <a:lvl1pPr algn="l" defTabSz="452627">
              <a:defRPr sz="2178"/>
            </a:lvl1pPr>
          </a:lstStyle>
          <a:p>
            <a:pPr lvl="0"/>
            <a:r>
              <a:rPr lang="en-US" sz="2800" dirty="0"/>
              <a:t>Posture and Body Positioning</a:t>
            </a:r>
          </a:p>
        </p:txBody>
      </p:sp>
      <p:sp>
        <p:nvSpPr>
          <p:cNvPr id="57" name="Shape 57"/>
          <p:cNvSpPr>
            <a:spLocks noGrp="1"/>
          </p:cNvSpPr>
          <p:nvPr>
            <p:ph idx="1"/>
          </p:nvPr>
        </p:nvSpPr>
        <p:spPr>
          <a:xfrm>
            <a:off x="308474" y="1500734"/>
            <a:ext cx="8613775" cy="4762500"/>
          </a:xfrm>
        </p:spPr>
        <p:txBody>
          <a:bodyPr/>
          <a:lstStyle/>
          <a:p>
            <a:pPr lvl="0"/>
            <a:r>
              <a:rPr lang="en-US" sz="2000" dirty="0"/>
              <a:t>Correct posture means all body parts are aligned and balanced.</a:t>
            </a:r>
          </a:p>
          <a:p>
            <a:pPr lvl="0"/>
            <a:r>
              <a:rPr lang="en-US" sz="2000" dirty="0"/>
              <a:t>Poor posture is often more comfortable than correct posture.</a:t>
            </a:r>
          </a:p>
          <a:p>
            <a:pPr lvl="1"/>
            <a:r>
              <a:rPr lang="en-US" sz="2000" dirty="0"/>
              <a:t>This is due to how we have trained our ligaments, muscles, and tendons to relax in certain positions.</a:t>
            </a:r>
          </a:p>
          <a:p>
            <a:pPr lvl="1"/>
            <a:r>
              <a:rPr lang="en-US" sz="2000" dirty="0"/>
              <a:t>Performing work with poor posture can result in a painful muscle spasm.</a:t>
            </a:r>
          </a:p>
          <a:p>
            <a:pPr lvl="0"/>
            <a:r>
              <a:rPr lang="en-US" sz="2000" dirty="0"/>
              <a:t>Correct posture also includes how you hold your extremities.</a:t>
            </a:r>
          </a:p>
          <a:p>
            <a:pPr lvl="1"/>
            <a:r>
              <a:rPr lang="en-US" sz="2000" dirty="0"/>
              <a:t>The repeated use of awkward abduction and adduction can lead to WRMSDs.</a:t>
            </a:r>
          </a:p>
          <a:p>
            <a:pPr lvl="2"/>
            <a:r>
              <a:rPr lang="en-US" sz="2000" dirty="0"/>
              <a:t>Proper scanning technique is vital.</a:t>
            </a:r>
          </a:p>
          <a:p>
            <a:pPr lvl="0"/>
            <a:r>
              <a:rPr lang="en-US" sz="2000" dirty="0"/>
              <a:t>The more you practice good posture and technique, the more routine they will become.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308925" y="765782"/>
            <a:ext cx="8637367" cy="388937"/>
          </a:xfrm>
        </p:spPr>
        <p:txBody>
          <a:bodyPr/>
          <a:lstStyle>
            <a:lvl1pPr algn="l" defTabSz="452627">
              <a:defRPr sz="2178"/>
            </a:lvl1pPr>
          </a:lstStyle>
          <a:p>
            <a:pPr lvl="0"/>
            <a:r>
              <a:rPr lang="en-US" sz="2800" dirty="0"/>
              <a:t>Posture and Body Positioning (cont.)</a:t>
            </a:r>
          </a:p>
        </p:txBody>
      </p:sp>
      <p:sp>
        <p:nvSpPr>
          <p:cNvPr id="57" name="Shape 57"/>
          <p:cNvSpPr>
            <a:spLocks noGrp="1"/>
          </p:cNvSpPr>
          <p:nvPr>
            <p:ph idx="1"/>
          </p:nvPr>
        </p:nvSpPr>
        <p:spPr>
          <a:xfrm>
            <a:off x="1027004" y="5912527"/>
            <a:ext cx="7196821" cy="334265"/>
          </a:xfrm>
        </p:spPr>
        <p:txBody>
          <a:bodyPr/>
          <a:lstStyle/>
          <a:p>
            <a:pPr>
              <a:buNone/>
            </a:pPr>
            <a:r>
              <a:rPr lang="en-US" dirty="0"/>
              <a:t>A. Good sitting posture. B. Poor sitting posture</a:t>
            </a:r>
          </a:p>
        </p:txBody>
      </p:sp>
      <p:pic>
        <p:nvPicPr>
          <p:cNvPr id="3074" name="Picture 2"/>
          <p:cNvPicPr>
            <a:picLocks noChangeAspect="1" noChangeArrowheads="1"/>
          </p:cNvPicPr>
          <p:nvPr/>
        </p:nvPicPr>
        <p:blipFill>
          <a:blip r:embed="rId2" cstate="print"/>
          <a:srcRect/>
          <a:stretch>
            <a:fillRect/>
          </a:stretch>
        </p:blipFill>
        <p:spPr bwMode="auto">
          <a:xfrm>
            <a:off x="2336123" y="1498348"/>
            <a:ext cx="3961493" cy="4323687"/>
          </a:xfrm>
          <a:prstGeom prst="rect">
            <a:avLst/>
          </a:prstGeom>
          <a:noFill/>
          <a:ln w="9525">
            <a:noFill/>
            <a:miter lim="800000"/>
            <a:headEnd/>
            <a:tailEnd/>
          </a:ln>
        </p:spPr>
      </p:pic>
    </p:spTree>
    <p:extLst>
      <p:ext uri="{BB962C8B-B14F-4D97-AF65-F5344CB8AC3E}">
        <p14:creationId xmlns:p14="http://schemas.microsoft.com/office/powerpoint/2010/main" val="134831513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3"/>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0.0"/>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6"/>
  <p:tag name="COUNTDOWNSECONDS" val="10"/>
  <p:tag name="AUTOADVANCE" val="True"/>
  <p:tag name="SKIPREMAININGRACESLIDES" val="True"/>
  <p:tag name="BUBBLEGROUPING" val="3"/>
  <p:tag name="CUSTOMCELLBACKCOLOR3" val="-268652"/>
  <p:tag name="AUTOSIZEGRID" val="True"/>
  <p:tag name="INCLUDENONRESPONDERS" val="Tru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4"/>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1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4" ma:contentTypeDescription="Create a new document." ma:contentTypeScope="" ma:versionID="bfb71b8f4f3f3692357b3f0a43c52270">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8833f3901cce75b686a7f96b9ac50741"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411504-564C-4A09-A7D9-630D76D1431F}">
  <ds:schemaRefs>
    <ds:schemaRef ds:uri="http://schemas.microsoft.com/sharepoint/v3/contenttype/forms"/>
  </ds:schemaRefs>
</ds:datastoreItem>
</file>

<file path=customXml/itemProps2.xml><?xml version="1.0" encoding="utf-8"?>
<ds:datastoreItem xmlns:ds="http://schemas.openxmlformats.org/officeDocument/2006/customXml" ds:itemID="{6D4689C9-F63D-473F-AC7E-8C9680B88E34}">
  <ds:schemaRefs>
    <ds:schemaRef ds:uri="http://schemas.microsoft.com/office/2006/metadata/properties"/>
    <ds:schemaRef ds:uri="http://schemas.microsoft.com/office/infopath/2007/PartnerControls"/>
    <ds:schemaRef ds:uri="564477d5-28bc-4281-951a-a6595459d476"/>
    <ds:schemaRef ds:uri="1d628898-7c92-4313-b589-f839b19a29e6"/>
  </ds:schemaRefs>
</ds:datastoreItem>
</file>

<file path=customXml/itemProps3.xml><?xml version="1.0" encoding="utf-8"?>
<ds:datastoreItem xmlns:ds="http://schemas.openxmlformats.org/officeDocument/2006/customXml" ds:itemID="{2DA05755-0373-4D2D-9654-32CCE6148300}"/>
</file>

<file path=docProps/app.xml><?xml version="1.0" encoding="utf-8"?>
<Properties xmlns="http://schemas.openxmlformats.org/officeDocument/2006/extended-properties" xmlns:vt="http://schemas.openxmlformats.org/officeDocument/2006/docPropsVTypes">
  <Template/>
  <TotalTime>3051</TotalTime>
  <Words>2237</Words>
  <Application>Microsoft Office PowerPoint</Application>
  <PresentationFormat>On-screen Show (4:3)</PresentationFormat>
  <Paragraphs>195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1_LWW TEMPLATE</vt:lpstr>
      <vt:lpstr>PowerPoint Presentation</vt:lpstr>
      <vt:lpstr>Chapter Objectives</vt:lpstr>
      <vt:lpstr>What Are Work-Related Musculoskeletal Disorders (WRMSDs)?</vt:lpstr>
      <vt:lpstr>What Are Work-Related Musculoskeletal Disorders (WRMSDs)? (cont.)</vt:lpstr>
      <vt:lpstr>Ergonomics</vt:lpstr>
      <vt:lpstr>Body Mechanics</vt:lpstr>
      <vt:lpstr>Personal and Environmental Risk Factors</vt:lpstr>
      <vt:lpstr>Posture and Body Positioning</vt:lpstr>
      <vt:lpstr>Posture and Body Positioning (cont.)</vt:lpstr>
      <vt:lpstr>Lifting and Moving</vt:lpstr>
      <vt:lpstr>Arm Abduction and Adduction</vt:lpstr>
      <vt:lpstr>Arm Abduction and Adduction (cont.)</vt:lpstr>
      <vt:lpstr>WRMSDs Preventative Pre-Examination Steps</vt:lpstr>
      <vt:lpstr>WRMSDs Preventative Pre-Examination Steps (cont.)</vt:lpstr>
      <vt:lpstr>WRMSDs Preventative Pre-Examination Steps (cont.)</vt:lpstr>
      <vt:lpstr>Repetitive Motions and Force or Pressure</vt:lpstr>
      <vt:lpstr>Room Design</vt:lpstr>
      <vt:lpstr>Equipment Design</vt:lpstr>
      <vt:lpstr>Tips to Help Prevent Aches at Clinical </vt:lpstr>
      <vt:lpstr>Altering Scanning Positions Can Help!</vt:lpstr>
      <vt:lpstr>Underlying Predisposing Conditions</vt:lpstr>
      <vt:lpstr>Job Design</vt:lpstr>
      <vt:lpstr>Inflammatory Diseases Linked to WRMSDs</vt:lpstr>
      <vt:lpstr>Locations for Pinched Nerves for Sonographers</vt:lpstr>
      <vt:lpstr>Inflammatory Diseases Linked to WRMSDs</vt:lpstr>
      <vt:lpstr>Inflammatory Diseases Linked to WRMSDs (cont.)</vt:lpstr>
      <vt:lpstr>Best Practice and Ergonomic Interventions for the Sonography Student</vt:lpstr>
      <vt:lpstr>Best Practice and Ergonomic Interventions for the Sonography Student (cont.)</vt:lpstr>
      <vt:lpstr>Best Practice and Ergonomic Interventions for the Sonography Student (cont.)</vt:lpstr>
      <vt:lpstr>Best Practice and Ergonomic Interventions for the Sonography Student (cont.)</vt:lpstr>
      <vt:lpstr>Best Practice and Ergonomic Interventions for the Sonography Student (cont.)</vt:lpstr>
      <vt:lpstr>Best Practice and Ergonomic Interventions for the Sonography Student (cont.)</vt:lpstr>
      <vt:lpstr>Best Practice and Ergonomic Interventions for the Sonography Student (cont.)</vt:lpstr>
      <vt:lpstr>General Treatment of WRMSDs and Lifestyle Impact</vt:lpstr>
      <vt:lpstr>Summary</vt:lpstr>
    </vt:vector>
  </TitlesOfParts>
  <Company>Wolters Kluwer Health - Lippincott Williams &amp; Wilkins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LWW PPT Slide Template Master</dc:title>
  <dc:creator>Dale Gray</dc:creator>
  <cp:lastModifiedBy> </cp:lastModifiedBy>
  <cp:revision>416</cp:revision>
  <cp:lastPrinted>2001-01-03T19:47:24Z</cp:lastPrinted>
  <dcterms:created xsi:type="dcterms:W3CDTF">2001-02-15T19:07:27Z</dcterms:created>
  <dcterms:modified xsi:type="dcterms:W3CDTF">2023-08-31T00:59:16Z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y fmtid="{D5CDD505-2E9C-101B-9397-08002B2CF9AE}" pid="3" name="MediaServiceImageTags">
    <vt:lpwstr/>
  </property>
</Properties>
</file>